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notesSlides/notesSlide5.xml" ContentType="application/vnd.openxmlformats-officedocument.presentationml.notesSlide+xml"/>
  <Override PartName="/ppt/charts/chart1.xml" ContentType="application/vnd.openxmlformats-officedocument.drawingml.chart+xml"/>
  <Override PartName="/ppt/diagrams/colors14.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638" r:id="rId2"/>
    <p:sldId id="639" r:id="rId3"/>
    <p:sldId id="687" r:id="rId4"/>
    <p:sldId id="685" r:id="rId5"/>
    <p:sldId id="694" r:id="rId6"/>
    <p:sldId id="686" r:id="rId7"/>
    <p:sldId id="728" r:id="rId8"/>
    <p:sldId id="729" r:id="rId9"/>
    <p:sldId id="730" r:id="rId10"/>
    <p:sldId id="691" r:id="rId11"/>
    <p:sldId id="692" r:id="rId12"/>
    <p:sldId id="700" r:id="rId13"/>
    <p:sldId id="702" r:id="rId14"/>
    <p:sldId id="731" r:id="rId15"/>
    <p:sldId id="718" r:id="rId16"/>
    <p:sldId id="734" r:id="rId17"/>
    <p:sldId id="693" r:id="rId18"/>
    <p:sldId id="699" r:id="rId19"/>
    <p:sldId id="732" r:id="rId20"/>
    <p:sldId id="733" r:id="rId21"/>
    <p:sldId id="721" r:id="rId22"/>
    <p:sldId id="722" r:id="rId23"/>
    <p:sldId id="724" r:id="rId24"/>
    <p:sldId id="725" r:id="rId25"/>
    <p:sldId id="726" r:id="rId26"/>
    <p:sldId id="735" r:id="rId27"/>
    <p:sldId id="329" r:id="rId28"/>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7C80"/>
    <a:srgbClr val="DCFCF6"/>
    <a:srgbClr val="0097CC"/>
    <a:srgbClr val="4D4D4D"/>
    <a:srgbClr val="33CCFF"/>
    <a:srgbClr val="3399FF"/>
    <a:srgbClr val="99CCFF"/>
    <a:srgbClr val="000066"/>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050" y="-2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dpour\Documents\Work\Presentation\Dr%20Slides\Foreign%20Exchange\Dollar%20Mispricing\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Sheet1!$D$6</c:f>
              <c:strCache>
                <c:ptCount val="1"/>
                <c:pt idx="0">
                  <c:v>فروش</c:v>
                </c:pt>
              </c:strCache>
            </c:strRef>
          </c:tx>
          <c:spPr>
            <a:ln>
              <a:solidFill>
                <a:schemeClr val="tx1">
                  <a:lumMod val="95000"/>
                  <a:lumOff val="5000"/>
                </a:schemeClr>
              </a:solidFill>
              <a:prstDash val="sysDash"/>
            </a:ln>
          </c:spPr>
          <c:marker>
            <c:symbol val="none"/>
          </c:marker>
          <c:cat>
            <c:numRef>
              <c:f>Sheet1!$E$5:$N$5</c:f>
              <c:numCache>
                <c:formatCode>General</c:formatCode>
                <c:ptCount val="10"/>
                <c:pt idx="1">
                  <c:v>81</c:v>
                </c:pt>
                <c:pt idx="2">
                  <c:v>82</c:v>
                </c:pt>
                <c:pt idx="3">
                  <c:v>83</c:v>
                </c:pt>
                <c:pt idx="4">
                  <c:v>84</c:v>
                </c:pt>
                <c:pt idx="5">
                  <c:v>85</c:v>
                </c:pt>
                <c:pt idx="6">
                  <c:v>86</c:v>
                </c:pt>
                <c:pt idx="7">
                  <c:v>87</c:v>
                </c:pt>
                <c:pt idx="8">
                  <c:v>88</c:v>
                </c:pt>
                <c:pt idx="9">
                  <c:v>89</c:v>
                </c:pt>
              </c:numCache>
            </c:numRef>
          </c:cat>
          <c:val>
            <c:numRef>
              <c:f>Sheet1!$E$6:$N$6</c:f>
              <c:numCache>
                <c:formatCode>General</c:formatCode>
                <c:ptCount val="10"/>
                <c:pt idx="0">
                  <c:v>100</c:v>
                </c:pt>
                <c:pt idx="1">
                  <c:v>105</c:v>
                </c:pt>
                <c:pt idx="2">
                  <c:v>110.25</c:v>
                </c:pt>
                <c:pt idx="3">
                  <c:v>115.7625</c:v>
                </c:pt>
                <c:pt idx="4">
                  <c:v>121.55062500000007</c:v>
                </c:pt>
                <c:pt idx="5">
                  <c:v>127.62815624999998</c:v>
                </c:pt>
                <c:pt idx="6">
                  <c:v>134.00956406249998</c:v>
                </c:pt>
                <c:pt idx="7">
                  <c:v>140.71004226562505</c:v>
                </c:pt>
                <c:pt idx="8">
                  <c:v>147.74554437890632</c:v>
                </c:pt>
                <c:pt idx="9">
                  <c:v>155.13282159785155</c:v>
                </c:pt>
              </c:numCache>
            </c:numRef>
          </c:val>
        </c:ser>
        <c:ser>
          <c:idx val="2"/>
          <c:order val="1"/>
          <c:tx>
            <c:strRef>
              <c:f>Sheet1!$D$8</c:f>
              <c:strCache>
                <c:ptCount val="1"/>
                <c:pt idx="0">
                  <c:v>سود/زیلن</c:v>
                </c:pt>
              </c:strCache>
            </c:strRef>
          </c:tx>
          <c:spPr>
            <a:ln cap="rnd">
              <a:solidFill>
                <a:schemeClr val="tx1"/>
              </a:solidFill>
            </a:ln>
          </c:spPr>
          <c:marker>
            <c:symbol val="none"/>
          </c:marker>
          <c:cat>
            <c:numRef>
              <c:f>Sheet1!$E$5:$N$5</c:f>
              <c:numCache>
                <c:formatCode>General</c:formatCode>
                <c:ptCount val="10"/>
                <c:pt idx="1">
                  <c:v>81</c:v>
                </c:pt>
                <c:pt idx="2">
                  <c:v>82</c:v>
                </c:pt>
                <c:pt idx="3">
                  <c:v>83</c:v>
                </c:pt>
                <c:pt idx="4">
                  <c:v>84</c:v>
                </c:pt>
                <c:pt idx="5">
                  <c:v>85</c:v>
                </c:pt>
                <c:pt idx="6">
                  <c:v>86</c:v>
                </c:pt>
                <c:pt idx="7">
                  <c:v>87</c:v>
                </c:pt>
                <c:pt idx="8">
                  <c:v>88</c:v>
                </c:pt>
                <c:pt idx="9">
                  <c:v>89</c:v>
                </c:pt>
              </c:numCache>
            </c:numRef>
          </c:cat>
          <c:val>
            <c:numRef>
              <c:f>Sheet1!$E$8:$N$8</c:f>
              <c:numCache>
                <c:formatCode>General</c:formatCode>
                <c:ptCount val="10"/>
                <c:pt idx="0">
                  <c:v>50</c:v>
                </c:pt>
                <c:pt idx="1">
                  <c:v>48.25</c:v>
                </c:pt>
                <c:pt idx="2">
                  <c:v>44.590250000000012</c:v>
                </c:pt>
                <c:pt idx="3">
                  <c:v>39.071912000000012</c:v>
                </c:pt>
                <c:pt idx="4">
                  <c:v>37.574431140000016</c:v>
                </c:pt>
                <c:pt idx="5">
                  <c:v>33.406866739080002</c:v>
                </c:pt>
                <c:pt idx="6">
                  <c:v>23.959097913745492</c:v>
                </c:pt>
                <c:pt idx="7">
                  <c:v>6.6685744964420302</c:v>
                </c:pt>
                <c:pt idx="8">
                  <c:v>-6.6510777100826353</c:v>
                </c:pt>
                <c:pt idx="9">
                  <c:v>-23.081842661967251</c:v>
                </c:pt>
              </c:numCache>
            </c:numRef>
          </c:val>
        </c:ser>
        <c:marker val="1"/>
        <c:axId val="79660160"/>
        <c:axId val="79661696"/>
      </c:lineChart>
      <c:catAx>
        <c:axId val="79660160"/>
        <c:scaling>
          <c:orientation val="minMax"/>
        </c:scaling>
        <c:axPos val="b"/>
        <c:numFmt formatCode="General" sourceLinked="1"/>
        <c:tickLblPos val="nextTo"/>
        <c:crossAx val="79661696"/>
        <c:crosses val="autoZero"/>
        <c:auto val="1"/>
        <c:lblAlgn val="ctr"/>
        <c:lblOffset val="100"/>
      </c:catAx>
      <c:valAx>
        <c:axId val="79661696"/>
        <c:scaling>
          <c:orientation val="minMax"/>
        </c:scaling>
        <c:axPos val="l"/>
        <c:numFmt formatCode="General" sourceLinked="1"/>
        <c:tickLblPos val="nextTo"/>
        <c:crossAx val="79660160"/>
        <c:crosses val="autoZero"/>
        <c:crossBetween val="midCat"/>
      </c:valAx>
    </c:plotArea>
    <c:legend>
      <c:legendPos val="b"/>
      <c:layout/>
    </c:legend>
    <c:plotVisOnly val="1"/>
  </c:chart>
  <c:externalData r:id="rId1"/>
</c:chartSpace>
</file>

<file path=ppt/diagrams/_rels/data10.xml.rels><?xml version="1.0" encoding="UTF-8" standalone="yes"?>
<Relationships xmlns="http://schemas.openxmlformats.org/package/2006/relationships"><Relationship Id="rId1" Type="http://schemas.openxmlformats.org/officeDocument/2006/relationships/image" Target="../media/image23.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2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251C1B-B00D-4204-BE62-46E58FB231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8036660-5079-4FB3-9B8F-7121B99F50BC}">
      <dgm:prSet/>
      <dgm:spPr/>
      <dgm:t>
        <a:bodyPr/>
        <a:lstStyle/>
        <a:p>
          <a:pPr rtl="1"/>
          <a:r>
            <a:rPr lang="fa-IR" dirty="0" smtClean="0">
              <a:cs typeface="B Zar" pitchFamily="2" charset="-78"/>
            </a:rPr>
            <a:t>چین در عرض ۲۰سال ره صد ساله را پیمود:</a:t>
          </a:r>
          <a:endParaRPr lang="en-US" dirty="0">
            <a:cs typeface="B Zar" pitchFamily="2" charset="-78"/>
          </a:endParaRPr>
        </a:p>
      </dgm:t>
    </dgm:pt>
    <dgm:pt modelId="{43BEA644-BD67-4F41-ADAC-1C8D8B35ACED}" type="parTrans" cxnId="{8480DAB3-5260-4DD8-8E40-DABE991CEA0A}">
      <dgm:prSet/>
      <dgm:spPr/>
      <dgm:t>
        <a:bodyPr/>
        <a:lstStyle/>
        <a:p>
          <a:endParaRPr lang="en-US">
            <a:cs typeface="B Zar" pitchFamily="2" charset="-78"/>
          </a:endParaRPr>
        </a:p>
      </dgm:t>
    </dgm:pt>
    <dgm:pt modelId="{32B833A0-A57D-4FA7-ABA4-C09AEEC08AF1}" type="sibTrans" cxnId="{8480DAB3-5260-4DD8-8E40-DABE991CEA0A}">
      <dgm:prSet/>
      <dgm:spPr/>
      <dgm:t>
        <a:bodyPr/>
        <a:lstStyle/>
        <a:p>
          <a:endParaRPr lang="en-US">
            <a:cs typeface="B Zar" pitchFamily="2" charset="-78"/>
          </a:endParaRPr>
        </a:p>
      </dgm:t>
    </dgm:pt>
    <dgm:pt modelId="{E94589DB-D8ED-4340-AD7F-0FF62F66B326}">
      <dgm:prSet/>
      <dgm:spPr/>
      <dgm:t>
        <a:bodyPr/>
        <a:lstStyle/>
        <a:p>
          <a:pPr rtl="1"/>
          <a:r>
            <a:rPr lang="fa-IR" dirty="0" smtClean="0">
              <a:cs typeface="B Zar" pitchFamily="2" charset="-78"/>
            </a:rPr>
            <a:t>در این مدت، زندگی مردم چین ۲۲ بار بهتر گردید.</a:t>
          </a:r>
          <a:endParaRPr lang="en-US" dirty="0">
            <a:cs typeface="B Zar" pitchFamily="2" charset="-78"/>
          </a:endParaRPr>
        </a:p>
      </dgm:t>
    </dgm:pt>
    <dgm:pt modelId="{273BBD10-5420-4F7A-A120-18F599034F29}" type="parTrans" cxnId="{8B34BF70-9B68-4F65-8262-B3F95209482C}">
      <dgm:prSet/>
      <dgm:spPr/>
      <dgm:t>
        <a:bodyPr/>
        <a:lstStyle/>
        <a:p>
          <a:endParaRPr lang="en-US">
            <a:cs typeface="B Zar" pitchFamily="2" charset="-78"/>
          </a:endParaRPr>
        </a:p>
      </dgm:t>
    </dgm:pt>
    <dgm:pt modelId="{07020599-A844-4770-9856-BC368D34AB2B}" type="sibTrans" cxnId="{8B34BF70-9B68-4F65-8262-B3F95209482C}">
      <dgm:prSet/>
      <dgm:spPr/>
      <dgm:t>
        <a:bodyPr/>
        <a:lstStyle/>
        <a:p>
          <a:endParaRPr lang="en-US">
            <a:cs typeface="B Zar" pitchFamily="2" charset="-78"/>
          </a:endParaRPr>
        </a:p>
      </dgm:t>
    </dgm:pt>
    <dgm:pt modelId="{B556EC13-85C2-40F6-9D82-C4C0AFAC122B}">
      <dgm:prSet/>
      <dgm:spPr/>
      <dgm:t>
        <a:bodyPr/>
        <a:lstStyle/>
        <a:p>
          <a:pPr rtl="1"/>
          <a:r>
            <a:rPr lang="fa-IR" dirty="0" smtClean="0">
              <a:cs typeface="B Zar" pitchFamily="2" charset="-78"/>
            </a:rPr>
            <a:t>درآمد سرانۀ روستاییان ۵۴ بار افزایش یافت.</a:t>
          </a:r>
          <a:endParaRPr lang="en-US" dirty="0">
            <a:cs typeface="B Zar" pitchFamily="2" charset="-78"/>
          </a:endParaRPr>
        </a:p>
      </dgm:t>
    </dgm:pt>
    <dgm:pt modelId="{1469B943-E1C5-48D6-B288-E93B055A516D}" type="parTrans" cxnId="{B0E9E50C-CC44-452C-A4C7-4ECC27B547B0}">
      <dgm:prSet/>
      <dgm:spPr/>
      <dgm:t>
        <a:bodyPr/>
        <a:lstStyle/>
        <a:p>
          <a:endParaRPr lang="en-US">
            <a:cs typeface="B Zar" pitchFamily="2" charset="-78"/>
          </a:endParaRPr>
        </a:p>
      </dgm:t>
    </dgm:pt>
    <dgm:pt modelId="{55005D79-09BE-42D0-9275-7DACEE0127E6}" type="sibTrans" cxnId="{B0E9E50C-CC44-452C-A4C7-4ECC27B547B0}">
      <dgm:prSet/>
      <dgm:spPr/>
      <dgm:t>
        <a:bodyPr/>
        <a:lstStyle/>
        <a:p>
          <a:endParaRPr lang="en-US">
            <a:cs typeface="B Zar" pitchFamily="2" charset="-78"/>
          </a:endParaRPr>
        </a:p>
      </dgm:t>
    </dgm:pt>
    <dgm:pt modelId="{E19A5D24-7894-4264-BC8E-9A9A470DB989}">
      <dgm:prSet/>
      <dgm:spPr/>
      <dgm:t>
        <a:bodyPr/>
        <a:lstStyle/>
        <a:p>
          <a:pPr rtl="1"/>
          <a:r>
            <a:rPr lang="fa-IR" dirty="0" smtClean="0">
              <a:cs typeface="B Zar" pitchFamily="2" charset="-78"/>
            </a:rPr>
            <a:t>شمار اهالی کم درآمد از ۵۳ درصد به ۸ درصد تقلیل یافت.</a:t>
          </a:r>
          <a:endParaRPr lang="fa-IR" dirty="0">
            <a:cs typeface="B Zar" pitchFamily="2" charset="-78"/>
          </a:endParaRPr>
        </a:p>
      </dgm:t>
    </dgm:pt>
    <dgm:pt modelId="{9BD57FEE-38E0-45F1-AAFD-E6CE49487C3A}" type="parTrans" cxnId="{C343736D-C9C5-4E0E-B87F-53AFE08C9A77}">
      <dgm:prSet/>
      <dgm:spPr/>
      <dgm:t>
        <a:bodyPr/>
        <a:lstStyle/>
        <a:p>
          <a:endParaRPr lang="en-US">
            <a:cs typeface="B Zar" pitchFamily="2" charset="-78"/>
          </a:endParaRPr>
        </a:p>
      </dgm:t>
    </dgm:pt>
    <dgm:pt modelId="{28724F6D-46A3-46CE-9936-BB96D3526C91}" type="sibTrans" cxnId="{C343736D-C9C5-4E0E-B87F-53AFE08C9A77}">
      <dgm:prSet/>
      <dgm:spPr/>
      <dgm:t>
        <a:bodyPr/>
        <a:lstStyle/>
        <a:p>
          <a:endParaRPr lang="en-US">
            <a:cs typeface="B Zar" pitchFamily="2" charset="-78"/>
          </a:endParaRPr>
        </a:p>
      </dgm:t>
    </dgm:pt>
    <dgm:pt modelId="{21B920A4-2BA1-4EE6-B91B-CE5636169B8E}" type="pres">
      <dgm:prSet presAssocID="{AD251C1B-B00D-4204-BE62-46E58FB231E4}" presName="linear" presStyleCnt="0">
        <dgm:presLayoutVars>
          <dgm:animLvl val="lvl"/>
          <dgm:resizeHandles val="exact"/>
        </dgm:presLayoutVars>
      </dgm:prSet>
      <dgm:spPr/>
      <dgm:t>
        <a:bodyPr/>
        <a:lstStyle/>
        <a:p>
          <a:endParaRPr lang="en-US"/>
        </a:p>
      </dgm:t>
    </dgm:pt>
    <dgm:pt modelId="{AF668F62-79D2-4710-8F02-FD4581D3B1ED}" type="pres">
      <dgm:prSet presAssocID="{58036660-5079-4FB3-9B8F-7121B99F50BC}" presName="parentText" presStyleLbl="node1" presStyleIdx="0" presStyleCnt="1">
        <dgm:presLayoutVars>
          <dgm:chMax val="0"/>
          <dgm:bulletEnabled val="1"/>
        </dgm:presLayoutVars>
      </dgm:prSet>
      <dgm:spPr/>
      <dgm:t>
        <a:bodyPr/>
        <a:lstStyle/>
        <a:p>
          <a:endParaRPr lang="en-US"/>
        </a:p>
      </dgm:t>
    </dgm:pt>
    <dgm:pt modelId="{E6A9B611-AA87-4194-A6AC-FEFD2D486A0F}" type="pres">
      <dgm:prSet presAssocID="{58036660-5079-4FB3-9B8F-7121B99F50BC}" presName="childText" presStyleLbl="revTx" presStyleIdx="0" presStyleCnt="1">
        <dgm:presLayoutVars>
          <dgm:bulletEnabled val="1"/>
        </dgm:presLayoutVars>
      </dgm:prSet>
      <dgm:spPr/>
      <dgm:t>
        <a:bodyPr/>
        <a:lstStyle/>
        <a:p>
          <a:endParaRPr lang="en-US"/>
        </a:p>
      </dgm:t>
    </dgm:pt>
  </dgm:ptLst>
  <dgm:cxnLst>
    <dgm:cxn modelId="{F6266954-EC8A-49AD-AF11-E6F395512D3B}" type="presOf" srcId="{E94589DB-D8ED-4340-AD7F-0FF62F66B326}" destId="{E6A9B611-AA87-4194-A6AC-FEFD2D486A0F}" srcOrd="0" destOrd="0" presId="urn:microsoft.com/office/officeart/2005/8/layout/vList2"/>
    <dgm:cxn modelId="{6E7AEBF4-E25F-4927-8C66-764FDC5D6A7A}" type="presOf" srcId="{AD251C1B-B00D-4204-BE62-46E58FB231E4}" destId="{21B920A4-2BA1-4EE6-B91B-CE5636169B8E}" srcOrd="0" destOrd="0" presId="urn:microsoft.com/office/officeart/2005/8/layout/vList2"/>
    <dgm:cxn modelId="{B0E9E50C-CC44-452C-A4C7-4ECC27B547B0}" srcId="{58036660-5079-4FB3-9B8F-7121B99F50BC}" destId="{B556EC13-85C2-40F6-9D82-C4C0AFAC122B}" srcOrd="1" destOrd="0" parTransId="{1469B943-E1C5-48D6-B288-E93B055A516D}" sibTransId="{55005D79-09BE-42D0-9275-7DACEE0127E6}"/>
    <dgm:cxn modelId="{8480DAB3-5260-4DD8-8E40-DABE991CEA0A}" srcId="{AD251C1B-B00D-4204-BE62-46E58FB231E4}" destId="{58036660-5079-4FB3-9B8F-7121B99F50BC}" srcOrd="0" destOrd="0" parTransId="{43BEA644-BD67-4F41-ADAC-1C8D8B35ACED}" sibTransId="{32B833A0-A57D-4FA7-ABA4-C09AEEC08AF1}"/>
    <dgm:cxn modelId="{8B34BF70-9B68-4F65-8262-B3F95209482C}" srcId="{58036660-5079-4FB3-9B8F-7121B99F50BC}" destId="{E94589DB-D8ED-4340-AD7F-0FF62F66B326}" srcOrd="0" destOrd="0" parTransId="{273BBD10-5420-4F7A-A120-18F599034F29}" sibTransId="{07020599-A844-4770-9856-BC368D34AB2B}"/>
    <dgm:cxn modelId="{3CE7920B-DB82-49CD-A4BD-50F803ABC3CF}" type="presOf" srcId="{E19A5D24-7894-4264-BC8E-9A9A470DB989}" destId="{E6A9B611-AA87-4194-A6AC-FEFD2D486A0F}" srcOrd="0" destOrd="2" presId="urn:microsoft.com/office/officeart/2005/8/layout/vList2"/>
    <dgm:cxn modelId="{4684A226-6450-48F0-8748-C7891E6B4FD7}" type="presOf" srcId="{58036660-5079-4FB3-9B8F-7121B99F50BC}" destId="{AF668F62-79D2-4710-8F02-FD4581D3B1ED}" srcOrd="0" destOrd="0" presId="urn:microsoft.com/office/officeart/2005/8/layout/vList2"/>
    <dgm:cxn modelId="{C343736D-C9C5-4E0E-B87F-53AFE08C9A77}" srcId="{58036660-5079-4FB3-9B8F-7121B99F50BC}" destId="{E19A5D24-7894-4264-BC8E-9A9A470DB989}" srcOrd="2" destOrd="0" parTransId="{9BD57FEE-38E0-45F1-AAFD-E6CE49487C3A}" sibTransId="{28724F6D-46A3-46CE-9936-BB96D3526C91}"/>
    <dgm:cxn modelId="{534F512F-61F6-4525-9534-9C5F36FE5551}" type="presOf" srcId="{B556EC13-85C2-40F6-9D82-C4C0AFAC122B}" destId="{E6A9B611-AA87-4194-A6AC-FEFD2D486A0F}" srcOrd="0" destOrd="1" presId="urn:microsoft.com/office/officeart/2005/8/layout/vList2"/>
    <dgm:cxn modelId="{52F22D85-04E2-4AE4-92E2-91C1A4061953}" type="presParOf" srcId="{21B920A4-2BA1-4EE6-B91B-CE5636169B8E}" destId="{AF668F62-79D2-4710-8F02-FD4581D3B1ED}" srcOrd="0" destOrd="0" presId="urn:microsoft.com/office/officeart/2005/8/layout/vList2"/>
    <dgm:cxn modelId="{374823F3-DB7A-49A5-A2F8-873C5466EFCC}" type="presParOf" srcId="{21B920A4-2BA1-4EE6-B91B-CE5636169B8E}" destId="{E6A9B611-AA87-4194-A6AC-FEFD2D486A0F}"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C1E59A9-208C-4ED9-A94C-CE4C339451E1}" type="doc">
      <dgm:prSet loTypeId="urn:microsoft.com/office/officeart/2005/8/layout/pList2" loCatId="list" qsTypeId="urn:microsoft.com/office/officeart/2005/8/quickstyle/simple1" qsCatId="simple" csTypeId="urn:microsoft.com/office/officeart/2005/8/colors/accent1_2" csCatId="accent1" phldr="1"/>
      <dgm:spPr/>
      <dgm:t>
        <a:bodyPr/>
        <a:lstStyle/>
        <a:p>
          <a:endParaRPr lang="en-US"/>
        </a:p>
      </dgm:t>
    </dgm:pt>
    <dgm:pt modelId="{B0413213-72F9-4DE2-AC26-03A0EB68C164}">
      <dgm:prSet/>
      <dgm:spPr/>
      <dgm:t>
        <a:bodyPr/>
        <a:lstStyle/>
        <a:p>
          <a:pPr rtl="1"/>
          <a:endParaRPr lang="en-US" dirty="0"/>
        </a:p>
      </dgm:t>
    </dgm:pt>
    <dgm:pt modelId="{D2D4EB0A-4F73-49DE-8F10-D7568814288D}" type="parTrans" cxnId="{F826421B-4291-459F-B61D-FBAA7C9767FE}">
      <dgm:prSet/>
      <dgm:spPr/>
      <dgm:t>
        <a:bodyPr/>
        <a:lstStyle/>
        <a:p>
          <a:endParaRPr lang="en-US"/>
        </a:p>
      </dgm:t>
    </dgm:pt>
    <dgm:pt modelId="{75EF8959-1DE0-4441-BAF7-06174BA2843F}" type="sibTrans" cxnId="{F826421B-4291-459F-B61D-FBAA7C9767FE}">
      <dgm:prSet/>
      <dgm:spPr/>
      <dgm:t>
        <a:bodyPr/>
        <a:lstStyle/>
        <a:p>
          <a:endParaRPr lang="en-US"/>
        </a:p>
      </dgm:t>
    </dgm:pt>
    <dgm:pt modelId="{A7E1DD3A-6994-4F74-8D1B-FE948FE592F5}">
      <dgm:prSet/>
      <dgm:spPr/>
      <dgm:t>
        <a:bodyPr/>
        <a:lstStyle/>
        <a:p>
          <a:pPr rtl="1"/>
          <a:endParaRPr lang="en-US" dirty="0"/>
        </a:p>
      </dgm:t>
    </dgm:pt>
    <dgm:pt modelId="{3D7227DE-23C3-4565-99D7-EDBEA0E8DC1C}" type="parTrans" cxnId="{EBF81B74-037B-4194-B006-D7EBEBDC2D95}">
      <dgm:prSet/>
      <dgm:spPr/>
      <dgm:t>
        <a:bodyPr/>
        <a:lstStyle/>
        <a:p>
          <a:endParaRPr lang="en-US"/>
        </a:p>
      </dgm:t>
    </dgm:pt>
    <dgm:pt modelId="{77A51EB2-CC13-4C7A-8A25-467D4D6E14DA}" type="sibTrans" cxnId="{EBF81B74-037B-4194-B006-D7EBEBDC2D95}">
      <dgm:prSet/>
      <dgm:spPr/>
      <dgm:t>
        <a:bodyPr/>
        <a:lstStyle/>
        <a:p>
          <a:endParaRPr lang="en-US"/>
        </a:p>
      </dgm:t>
    </dgm:pt>
    <dgm:pt modelId="{0A673378-12DE-4B88-9496-96E61302E397}" type="pres">
      <dgm:prSet presAssocID="{3C1E59A9-208C-4ED9-A94C-CE4C339451E1}" presName="Name0" presStyleCnt="0">
        <dgm:presLayoutVars>
          <dgm:dir/>
          <dgm:resizeHandles val="exact"/>
        </dgm:presLayoutVars>
      </dgm:prSet>
      <dgm:spPr/>
      <dgm:t>
        <a:bodyPr/>
        <a:lstStyle/>
        <a:p>
          <a:endParaRPr lang="en-US"/>
        </a:p>
      </dgm:t>
    </dgm:pt>
    <dgm:pt modelId="{B1108D81-E426-401C-ADAD-C99F61167979}" type="pres">
      <dgm:prSet presAssocID="{3C1E59A9-208C-4ED9-A94C-CE4C339451E1}" presName="bkgdShp" presStyleLbl="alignAccFollowNode1" presStyleIdx="0" presStyleCnt="1" custScaleX="75926"/>
      <dgm:spPr/>
    </dgm:pt>
    <dgm:pt modelId="{B0ED64FE-E184-429E-9C32-4070BD850994}" type="pres">
      <dgm:prSet presAssocID="{3C1E59A9-208C-4ED9-A94C-CE4C339451E1}" presName="linComp" presStyleCnt="0"/>
      <dgm:spPr/>
    </dgm:pt>
    <dgm:pt modelId="{F4436C7B-FE12-4F20-A8A7-EE49E3DC2545}" type="pres">
      <dgm:prSet presAssocID="{B0413213-72F9-4DE2-AC26-03A0EB68C164}" presName="compNode" presStyleCnt="0"/>
      <dgm:spPr/>
    </dgm:pt>
    <dgm:pt modelId="{3A7B9967-61D5-4D01-8596-4535A1B724CA}" type="pres">
      <dgm:prSet presAssocID="{B0413213-72F9-4DE2-AC26-03A0EB68C164}" presName="node" presStyleLbl="node1" presStyleIdx="0" presStyleCnt="1">
        <dgm:presLayoutVars>
          <dgm:bulletEnabled val="1"/>
        </dgm:presLayoutVars>
      </dgm:prSet>
      <dgm:spPr/>
      <dgm:t>
        <a:bodyPr/>
        <a:lstStyle/>
        <a:p>
          <a:endParaRPr lang="en-US"/>
        </a:p>
      </dgm:t>
    </dgm:pt>
    <dgm:pt modelId="{3F913994-FE7F-4502-8B19-B92E1804E952}" type="pres">
      <dgm:prSet presAssocID="{B0413213-72F9-4DE2-AC26-03A0EB68C164}" presName="invisiNode" presStyleLbl="node1" presStyleIdx="0" presStyleCnt="1"/>
      <dgm:spPr/>
    </dgm:pt>
    <dgm:pt modelId="{9FADFD19-D7BB-4881-BF08-1473B8021452}" type="pres">
      <dgm:prSet presAssocID="{B0413213-72F9-4DE2-AC26-03A0EB68C164}" presName="imagNode" presStyleLbl="fgImgPlace1" presStyleIdx="0" presStyleCnt="1" custScaleX="72892" custScaleY="130104"/>
      <dgm:spPr>
        <a:blipFill rotWithShape="0">
          <a:blip xmlns:r="http://schemas.openxmlformats.org/officeDocument/2006/relationships" r:embed="rId1"/>
          <a:stretch>
            <a:fillRect/>
          </a:stretch>
        </a:blipFill>
      </dgm:spPr>
    </dgm:pt>
  </dgm:ptLst>
  <dgm:cxnLst>
    <dgm:cxn modelId="{EBF81B74-037B-4194-B006-D7EBEBDC2D95}" srcId="{B0413213-72F9-4DE2-AC26-03A0EB68C164}" destId="{A7E1DD3A-6994-4F74-8D1B-FE948FE592F5}" srcOrd="0" destOrd="0" parTransId="{3D7227DE-23C3-4565-99D7-EDBEA0E8DC1C}" sibTransId="{77A51EB2-CC13-4C7A-8A25-467D4D6E14DA}"/>
    <dgm:cxn modelId="{FE90AEC2-8C34-419A-936B-C7FE672BC007}" type="presOf" srcId="{B0413213-72F9-4DE2-AC26-03A0EB68C164}" destId="{3A7B9967-61D5-4D01-8596-4535A1B724CA}" srcOrd="0" destOrd="0" presId="urn:microsoft.com/office/officeart/2005/8/layout/pList2"/>
    <dgm:cxn modelId="{648F14E1-C229-4A64-92D2-59B36E14A8F1}" type="presOf" srcId="{3C1E59A9-208C-4ED9-A94C-CE4C339451E1}" destId="{0A673378-12DE-4B88-9496-96E61302E397}" srcOrd="0" destOrd="0" presId="urn:microsoft.com/office/officeart/2005/8/layout/pList2"/>
    <dgm:cxn modelId="{F826421B-4291-459F-B61D-FBAA7C9767FE}" srcId="{3C1E59A9-208C-4ED9-A94C-CE4C339451E1}" destId="{B0413213-72F9-4DE2-AC26-03A0EB68C164}" srcOrd="0" destOrd="0" parTransId="{D2D4EB0A-4F73-49DE-8F10-D7568814288D}" sibTransId="{75EF8959-1DE0-4441-BAF7-06174BA2843F}"/>
    <dgm:cxn modelId="{1E6815BF-A5E5-4D67-9AAC-98E4E8219882}" type="presOf" srcId="{A7E1DD3A-6994-4F74-8D1B-FE948FE592F5}" destId="{3A7B9967-61D5-4D01-8596-4535A1B724CA}" srcOrd="0" destOrd="1" presId="urn:microsoft.com/office/officeart/2005/8/layout/pList2"/>
    <dgm:cxn modelId="{D5EA32EE-EBBC-4647-AAE8-F1C4B455893C}" type="presParOf" srcId="{0A673378-12DE-4B88-9496-96E61302E397}" destId="{B1108D81-E426-401C-ADAD-C99F61167979}" srcOrd="0" destOrd="0" presId="urn:microsoft.com/office/officeart/2005/8/layout/pList2"/>
    <dgm:cxn modelId="{216CEA32-8934-49A8-A5AB-7524F9792463}" type="presParOf" srcId="{0A673378-12DE-4B88-9496-96E61302E397}" destId="{B0ED64FE-E184-429E-9C32-4070BD850994}" srcOrd="1" destOrd="0" presId="urn:microsoft.com/office/officeart/2005/8/layout/pList2"/>
    <dgm:cxn modelId="{EDB803F4-C1E1-4E59-BD26-26C9180AE39A}" type="presParOf" srcId="{B0ED64FE-E184-429E-9C32-4070BD850994}" destId="{F4436C7B-FE12-4F20-A8A7-EE49E3DC2545}" srcOrd="0" destOrd="0" presId="urn:microsoft.com/office/officeart/2005/8/layout/pList2"/>
    <dgm:cxn modelId="{744D4A05-9246-4417-B902-DBEAE9DA403F}" type="presParOf" srcId="{F4436C7B-FE12-4F20-A8A7-EE49E3DC2545}" destId="{3A7B9967-61D5-4D01-8596-4535A1B724CA}" srcOrd="0" destOrd="0" presId="urn:microsoft.com/office/officeart/2005/8/layout/pList2"/>
    <dgm:cxn modelId="{E0EF9825-4F66-4F7F-A160-E76AF30D68BE}" type="presParOf" srcId="{F4436C7B-FE12-4F20-A8A7-EE49E3DC2545}" destId="{3F913994-FE7F-4502-8B19-B92E1804E952}" srcOrd="1" destOrd="0" presId="urn:microsoft.com/office/officeart/2005/8/layout/pList2"/>
    <dgm:cxn modelId="{356C739D-7F80-458D-B49E-E53910E487F0}" type="presParOf" srcId="{F4436C7B-FE12-4F20-A8A7-EE49E3DC2545}" destId="{9FADFD19-D7BB-4881-BF08-1473B8021452}" srcOrd="2" destOrd="0" presId="urn:microsoft.com/office/officeart/2005/8/layout/p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71D2D5B-5947-44E9-B8DD-8559694184E7}" type="doc">
      <dgm:prSet loTypeId="urn:microsoft.com/office/officeart/2005/8/layout/equation1" loCatId="relationship" qsTypeId="urn:microsoft.com/office/officeart/2005/8/quickstyle/3d6" qsCatId="3D" csTypeId="urn:microsoft.com/office/officeart/2005/8/colors/colorful1" csCatId="colorful"/>
      <dgm:spPr/>
      <dgm:t>
        <a:bodyPr/>
        <a:lstStyle/>
        <a:p>
          <a:pPr rtl="1"/>
          <a:endParaRPr lang="fa-IR"/>
        </a:p>
      </dgm:t>
    </dgm:pt>
    <dgm:pt modelId="{788DF452-AB20-44BA-B240-BA8485AB5137}" type="pres">
      <dgm:prSet presAssocID="{171D2D5B-5947-44E9-B8DD-8559694184E7}" presName="linearFlow" presStyleCnt="0">
        <dgm:presLayoutVars>
          <dgm:dir/>
          <dgm:resizeHandles val="exact"/>
        </dgm:presLayoutVars>
      </dgm:prSet>
      <dgm:spPr/>
      <dgm:t>
        <a:bodyPr/>
        <a:lstStyle/>
        <a:p>
          <a:pPr rtl="1"/>
          <a:endParaRPr lang="fa-IR"/>
        </a:p>
      </dgm:t>
    </dgm:pt>
  </dgm:ptLst>
  <dgm:cxnLst>
    <dgm:cxn modelId="{EAB00BD4-B7A1-40F0-A4A2-D1F90CE87E24}" type="presOf" srcId="{171D2D5B-5947-44E9-B8DD-8559694184E7}" destId="{788DF452-AB20-44BA-B240-BA8485AB5137}" srcOrd="0" destOrd="0" presId="urn:microsoft.com/office/officeart/2005/8/layout/equati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71EFD2A-B5EC-46F8-9B86-686C000FC84F}" type="doc">
      <dgm:prSet loTypeId="urn:microsoft.com/office/officeart/2005/8/layout/hList1" loCatId="list" qsTypeId="urn:microsoft.com/office/officeart/2005/8/quickstyle/3d2" qsCatId="3D" csTypeId="urn:microsoft.com/office/officeart/2005/8/colors/colorful4" csCatId="colorful"/>
      <dgm:spPr/>
      <dgm:t>
        <a:bodyPr/>
        <a:lstStyle/>
        <a:p>
          <a:endParaRPr lang="en-US"/>
        </a:p>
      </dgm:t>
    </dgm:pt>
    <dgm:pt modelId="{8AA311E4-31DC-43D7-8CD4-3CE93DA2683E}">
      <dgm:prSet/>
      <dgm:spPr/>
      <dgm:t>
        <a:bodyPr/>
        <a:lstStyle/>
        <a:p>
          <a:pPr rtl="1"/>
          <a:r>
            <a:rPr lang="fa-IR" dirty="0" smtClean="0">
              <a:cs typeface="B Titr" pitchFamily="2" charset="-78"/>
            </a:rPr>
            <a:t>اصلاح روابط از دیدگاه اقتصاد کلان</a:t>
          </a:r>
          <a:endParaRPr lang="en-US" dirty="0">
            <a:cs typeface="B Titr" pitchFamily="2" charset="-78"/>
          </a:endParaRPr>
        </a:p>
      </dgm:t>
    </dgm:pt>
    <dgm:pt modelId="{B7CEBDBF-BBCF-4F41-AE11-6CCAE4BE51E4}" type="parTrans" cxnId="{72B1A5C9-B710-4EA1-B467-067EAFB6F512}">
      <dgm:prSet/>
      <dgm:spPr/>
      <dgm:t>
        <a:bodyPr/>
        <a:lstStyle/>
        <a:p>
          <a:endParaRPr lang="en-US"/>
        </a:p>
      </dgm:t>
    </dgm:pt>
    <dgm:pt modelId="{06DC64C6-39B4-4E15-8EEC-3B0426A05CD8}" type="sibTrans" cxnId="{72B1A5C9-B710-4EA1-B467-067EAFB6F512}">
      <dgm:prSet/>
      <dgm:spPr/>
      <dgm:t>
        <a:bodyPr/>
        <a:lstStyle/>
        <a:p>
          <a:endParaRPr lang="en-US"/>
        </a:p>
      </dgm:t>
    </dgm:pt>
    <dgm:pt modelId="{14BCF495-BDDA-44A2-AA0B-C7EC3B7CFC27}">
      <dgm:prSet/>
      <dgm:spPr/>
      <dgm:t>
        <a:bodyPr/>
        <a:lstStyle/>
        <a:p>
          <a:pPr rtl="1"/>
          <a:r>
            <a:rPr lang="fa-IR" dirty="0" smtClean="0">
              <a:cs typeface="B Zar" pitchFamily="2" charset="-78"/>
            </a:rPr>
            <a:t>کاهش شتاب واردات مصنوعات و حرکت به سمت واردات کالاهای سرمایه‌ای</a:t>
          </a:r>
          <a:endParaRPr lang="en-US" dirty="0">
            <a:cs typeface="B Zar" pitchFamily="2" charset="-78"/>
          </a:endParaRPr>
        </a:p>
      </dgm:t>
    </dgm:pt>
    <dgm:pt modelId="{5473DE76-3AE2-472A-AE04-C4967D69F38C}" type="parTrans" cxnId="{50964B77-C55B-4F76-98F3-CCFF03B24232}">
      <dgm:prSet/>
      <dgm:spPr/>
      <dgm:t>
        <a:bodyPr/>
        <a:lstStyle/>
        <a:p>
          <a:endParaRPr lang="en-US"/>
        </a:p>
      </dgm:t>
    </dgm:pt>
    <dgm:pt modelId="{CC49C56A-C0EA-4739-9628-E6EFFC96FC54}" type="sibTrans" cxnId="{50964B77-C55B-4F76-98F3-CCFF03B24232}">
      <dgm:prSet/>
      <dgm:spPr/>
      <dgm:t>
        <a:bodyPr/>
        <a:lstStyle/>
        <a:p>
          <a:endParaRPr lang="en-US"/>
        </a:p>
      </dgm:t>
    </dgm:pt>
    <dgm:pt modelId="{E00C8C92-9CA7-4904-B7F3-48EE59A50C3E}">
      <dgm:prSet/>
      <dgm:spPr/>
      <dgm:t>
        <a:bodyPr/>
        <a:lstStyle/>
        <a:p>
          <a:pPr rtl="1"/>
          <a:r>
            <a:rPr lang="fa-IR" dirty="0" smtClean="0">
              <a:cs typeface="B Zar" pitchFamily="2" charset="-78"/>
            </a:rPr>
            <a:t>اصلاح شکاف ترار تجاری (بدون نفت)</a:t>
          </a:r>
          <a:endParaRPr lang="en-US" dirty="0">
            <a:cs typeface="B Zar" pitchFamily="2" charset="-78"/>
          </a:endParaRPr>
        </a:p>
      </dgm:t>
    </dgm:pt>
    <dgm:pt modelId="{240DDAE7-3FEB-4183-9BF9-D19FC4054B22}" type="parTrans" cxnId="{3E06C6BD-8444-4550-A49E-386E294D06A2}">
      <dgm:prSet/>
      <dgm:spPr/>
      <dgm:t>
        <a:bodyPr/>
        <a:lstStyle/>
        <a:p>
          <a:endParaRPr lang="en-US"/>
        </a:p>
      </dgm:t>
    </dgm:pt>
    <dgm:pt modelId="{4CA71F36-D1EB-46CB-8ACF-A831E30C3C22}" type="sibTrans" cxnId="{3E06C6BD-8444-4550-A49E-386E294D06A2}">
      <dgm:prSet/>
      <dgm:spPr/>
      <dgm:t>
        <a:bodyPr/>
        <a:lstStyle/>
        <a:p>
          <a:endParaRPr lang="en-US"/>
        </a:p>
      </dgm:t>
    </dgm:pt>
    <dgm:pt modelId="{76A0A0D2-9B5D-4B34-9CA6-89C351DF5AE4}">
      <dgm:prSet/>
      <dgm:spPr/>
      <dgm:t>
        <a:bodyPr/>
        <a:lstStyle/>
        <a:p>
          <a:pPr rtl="1"/>
          <a:r>
            <a:rPr lang="fa-IR" dirty="0" smtClean="0">
              <a:cs typeface="B Zar" pitchFamily="2" charset="-78"/>
            </a:rPr>
            <a:t>تکیه بر نظام مالی چین در شرایط تحریم جاری</a:t>
          </a:r>
          <a:endParaRPr lang="en-US" dirty="0">
            <a:cs typeface="B Zar" pitchFamily="2" charset="-78"/>
          </a:endParaRPr>
        </a:p>
      </dgm:t>
    </dgm:pt>
    <dgm:pt modelId="{A9E94BC2-E7CF-4C39-B91C-A997704F5F14}" type="parTrans" cxnId="{FD964724-4DD3-4D23-AA63-F0778367FEAB}">
      <dgm:prSet/>
      <dgm:spPr/>
      <dgm:t>
        <a:bodyPr/>
        <a:lstStyle/>
        <a:p>
          <a:endParaRPr lang="en-US"/>
        </a:p>
      </dgm:t>
    </dgm:pt>
    <dgm:pt modelId="{BBEAEFEB-E131-459B-A27B-325E35E66F56}" type="sibTrans" cxnId="{FD964724-4DD3-4D23-AA63-F0778367FEAB}">
      <dgm:prSet/>
      <dgm:spPr/>
      <dgm:t>
        <a:bodyPr/>
        <a:lstStyle/>
        <a:p>
          <a:endParaRPr lang="en-US"/>
        </a:p>
      </dgm:t>
    </dgm:pt>
    <dgm:pt modelId="{9560618A-01E9-4DB4-99EF-8D55DACE15DB}">
      <dgm:prSet/>
      <dgm:spPr/>
      <dgm:t>
        <a:bodyPr/>
        <a:lstStyle/>
        <a:p>
          <a:pPr rtl="1"/>
          <a:r>
            <a:rPr lang="fa-IR" dirty="0" smtClean="0">
              <a:cs typeface="B Zar" pitchFamily="2" charset="-78"/>
            </a:rPr>
            <a:t>توسعۀ مشارکت‌های عملی (</a:t>
          </a:r>
          <a:r>
            <a:rPr lang="en-US" dirty="0" smtClean="0">
              <a:cs typeface="B Zar" pitchFamily="2" charset="-78"/>
            </a:rPr>
            <a:t>joint venture</a:t>
          </a:r>
          <a:r>
            <a:rPr lang="fa-IR" dirty="0" smtClean="0">
              <a:cs typeface="B Zar" pitchFamily="2" charset="-78"/>
            </a:rPr>
            <a:t> )</a:t>
          </a:r>
          <a:endParaRPr lang="en-US" dirty="0">
            <a:cs typeface="B Zar" pitchFamily="2" charset="-78"/>
          </a:endParaRPr>
        </a:p>
      </dgm:t>
    </dgm:pt>
    <dgm:pt modelId="{90F8035C-527A-4AF2-862F-8A161AA04D06}" type="parTrans" cxnId="{7F791A7B-126F-44A1-B768-C4A71D35A089}">
      <dgm:prSet/>
      <dgm:spPr/>
      <dgm:t>
        <a:bodyPr/>
        <a:lstStyle/>
        <a:p>
          <a:endParaRPr lang="en-US"/>
        </a:p>
      </dgm:t>
    </dgm:pt>
    <dgm:pt modelId="{8DD22A72-0ECE-481B-AB6B-E976599DC1DB}" type="sibTrans" cxnId="{7F791A7B-126F-44A1-B768-C4A71D35A089}">
      <dgm:prSet/>
      <dgm:spPr/>
      <dgm:t>
        <a:bodyPr/>
        <a:lstStyle/>
        <a:p>
          <a:endParaRPr lang="en-US"/>
        </a:p>
      </dgm:t>
    </dgm:pt>
    <dgm:pt modelId="{E7E8AEA6-093D-42EA-AA76-289A9397C125}">
      <dgm:prSet/>
      <dgm:spPr/>
      <dgm:t>
        <a:bodyPr/>
        <a:lstStyle/>
        <a:p>
          <a:pPr rtl="1"/>
          <a:r>
            <a:rPr lang="fa-IR" dirty="0" smtClean="0">
              <a:cs typeface="B Zar" pitchFamily="2" charset="-78"/>
            </a:rPr>
            <a:t>استفاده از امکانات اقتصاد چین در همۀ عرصه‌ها برای مقابله با تحریم‌ها</a:t>
          </a:r>
          <a:endParaRPr lang="en-US" dirty="0">
            <a:cs typeface="B Zar" pitchFamily="2" charset="-78"/>
          </a:endParaRPr>
        </a:p>
      </dgm:t>
    </dgm:pt>
    <dgm:pt modelId="{C0E29980-C95A-490F-B9C6-960012A05C97}" type="parTrans" cxnId="{5B36094E-9D2D-4087-A59E-FB1B7A98F7D8}">
      <dgm:prSet/>
      <dgm:spPr/>
      <dgm:t>
        <a:bodyPr/>
        <a:lstStyle/>
        <a:p>
          <a:endParaRPr lang="en-US"/>
        </a:p>
      </dgm:t>
    </dgm:pt>
    <dgm:pt modelId="{1CC0C733-01F6-40C6-9EA6-B49A60119619}" type="sibTrans" cxnId="{5B36094E-9D2D-4087-A59E-FB1B7A98F7D8}">
      <dgm:prSet/>
      <dgm:spPr/>
      <dgm:t>
        <a:bodyPr/>
        <a:lstStyle/>
        <a:p>
          <a:endParaRPr lang="en-US"/>
        </a:p>
      </dgm:t>
    </dgm:pt>
    <dgm:pt modelId="{C9031B44-16EC-43D6-A846-EEFC9E277170}">
      <dgm:prSet/>
      <dgm:spPr/>
      <dgm:t>
        <a:bodyPr/>
        <a:lstStyle/>
        <a:p>
          <a:pPr rtl="1"/>
          <a:r>
            <a:rPr lang="fa-IR" dirty="0" smtClean="0">
              <a:cs typeface="B Zar" pitchFamily="2" charset="-78"/>
            </a:rPr>
            <a:t>تشویق سرمایه‌گذاری مستقیم چین در ایران (</a:t>
          </a:r>
          <a:r>
            <a:rPr lang="en-US" dirty="0" smtClean="0">
              <a:cs typeface="B Zar" pitchFamily="2" charset="-78"/>
            </a:rPr>
            <a:t>FDI </a:t>
          </a:r>
          <a:r>
            <a:rPr lang="fa-IR" dirty="0" smtClean="0">
              <a:cs typeface="B Zar" pitchFamily="2" charset="-78"/>
            </a:rPr>
            <a:t> )</a:t>
          </a:r>
          <a:endParaRPr lang="en-US" dirty="0">
            <a:cs typeface="B Zar" pitchFamily="2" charset="-78"/>
          </a:endParaRPr>
        </a:p>
      </dgm:t>
    </dgm:pt>
    <dgm:pt modelId="{193DA0C7-FB68-453E-8C15-9A1E69D8A184}" type="parTrans" cxnId="{9419EB10-E107-4A80-BF09-A9BAC19F28AA}">
      <dgm:prSet/>
      <dgm:spPr/>
      <dgm:t>
        <a:bodyPr/>
        <a:lstStyle/>
        <a:p>
          <a:endParaRPr lang="en-US"/>
        </a:p>
      </dgm:t>
    </dgm:pt>
    <dgm:pt modelId="{1F3E8C8F-CB74-40F5-9E21-98CF3E6563B8}" type="sibTrans" cxnId="{9419EB10-E107-4A80-BF09-A9BAC19F28AA}">
      <dgm:prSet/>
      <dgm:spPr/>
      <dgm:t>
        <a:bodyPr/>
        <a:lstStyle/>
        <a:p>
          <a:endParaRPr lang="en-US"/>
        </a:p>
      </dgm:t>
    </dgm:pt>
    <dgm:pt modelId="{9D88CC26-0EB5-4067-A279-156DA3CFB64D}">
      <dgm:prSet/>
      <dgm:spPr/>
      <dgm:t>
        <a:bodyPr/>
        <a:lstStyle/>
        <a:p>
          <a:pPr rtl="1"/>
          <a:r>
            <a:rPr lang="fa-IR" dirty="0" smtClean="0">
              <a:cs typeface="B Zar" pitchFamily="2" charset="-78"/>
            </a:rPr>
            <a:t>استفاده از تسهیلات مالی چین در شرایط جاری وفور منابع مالی در چین</a:t>
          </a:r>
          <a:endParaRPr lang="en-US" dirty="0">
            <a:cs typeface="B Zar" pitchFamily="2" charset="-78"/>
          </a:endParaRPr>
        </a:p>
      </dgm:t>
    </dgm:pt>
    <dgm:pt modelId="{682E6129-BF27-4D7D-A81A-5847D0E030F0}" type="parTrans" cxnId="{DB610F05-917E-469C-A84C-A1D5268D199C}">
      <dgm:prSet/>
      <dgm:spPr/>
      <dgm:t>
        <a:bodyPr/>
        <a:lstStyle/>
        <a:p>
          <a:endParaRPr lang="en-US"/>
        </a:p>
      </dgm:t>
    </dgm:pt>
    <dgm:pt modelId="{69C01E11-498A-4C82-B5DF-7085478D8073}" type="sibTrans" cxnId="{DB610F05-917E-469C-A84C-A1D5268D199C}">
      <dgm:prSet/>
      <dgm:spPr/>
      <dgm:t>
        <a:bodyPr/>
        <a:lstStyle/>
        <a:p>
          <a:endParaRPr lang="en-US"/>
        </a:p>
      </dgm:t>
    </dgm:pt>
    <dgm:pt modelId="{4C5D851F-058B-4A7D-8B6A-1E80C942E0EE}" type="pres">
      <dgm:prSet presAssocID="{771EFD2A-B5EC-46F8-9B86-686C000FC84F}" presName="Name0" presStyleCnt="0">
        <dgm:presLayoutVars>
          <dgm:dir/>
          <dgm:animLvl val="lvl"/>
          <dgm:resizeHandles val="exact"/>
        </dgm:presLayoutVars>
      </dgm:prSet>
      <dgm:spPr/>
      <dgm:t>
        <a:bodyPr/>
        <a:lstStyle/>
        <a:p>
          <a:endParaRPr lang="en-US"/>
        </a:p>
      </dgm:t>
    </dgm:pt>
    <dgm:pt modelId="{3A1B9E16-87BF-424F-85F6-5FA9EEEC3B9A}" type="pres">
      <dgm:prSet presAssocID="{8AA311E4-31DC-43D7-8CD4-3CE93DA2683E}" presName="composite" presStyleCnt="0"/>
      <dgm:spPr/>
    </dgm:pt>
    <dgm:pt modelId="{66BE8E19-9794-451B-A809-329CA9EC1B24}" type="pres">
      <dgm:prSet presAssocID="{8AA311E4-31DC-43D7-8CD4-3CE93DA2683E}" presName="parTx" presStyleLbl="alignNode1" presStyleIdx="0" presStyleCnt="1">
        <dgm:presLayoutVars>
          <dgm:chMax val="0"/>
          <dgm:chPref val="0"/>
          <dgm:bulletEnabled val="1"/>
        </dgm:presLayoutVars>
      </dgm:prSet>
      <dgm:spPr/>
      <dgm:t>
        <a:bodyPr/>
        <a:lstStyle/>
        <a:p>
          <a:endParaRPr lang="en-US"/>
        </a:p>
      </dgm:t>
    </dgm:pt>
    <dgm:pt modelId="{4D96700A-30A2-4DD9-BAAA-9D63202F0DA2}" type="pres">
      <dgm:prSet presAssocID="{8AA311E4-31DC-43D7-8CD4-3CE93DA2683E}" presName="desTx" presStyleLbl="alignAccFollowNode1" presStyleIdx="0" presStyleCnt="1">
        <dgm:presLayoutVars>
          <dgm:bulletEnabled val="1"/>
        </dgm:presLayoutVars>
      </dgm:prSet>
      <dgm:spPr/>
      <dgm:t>
        <a:bodyPr/>
        <a:lstStyle/>
        <a:p>
          <a:endParaRPr lang="en-US"/>
        </a:p>
      </dgm:t>
    </dgm:pt>
  </dgm:ptLst>
  <dgm:cxnLst>
    <dgm:cxn modelId="{8576D291-BDFE-4DAB-AF32-2BA0BFA1F19B}" type="presOf" srcId="{14BCF495-BDDA-44A2-AA0B-C7EC3B7CFC27}" destId="{4D96700A-30A2-4DD9-BAAA-9D63202F0DA2}" srcOrd="0" destOrd="0" presId="urn:microsoft.com/office/officeart/2005/8/layout/hList1"/>
    <dgm:cxn modelId="{1CE2342E-D998-437F-8266-3B6923A5343B}" type="presOf" srcId="{8AA311E4-31DC-43D7-8CD4-3CE93DA2683E}" destId="{66BE8E19-9794-451B-A809-329CA9EC1B24}" srcOrd="0" destOrd="0" presId="urn:microsoft.com/office/officeart/2005/8/layout/hList1"/>
    <dgm:cxn modelId="{7F791A7B-126F-44A1-B768-C4A71D35A089}" srcId="{8AA311E4-31DC-43D7-8CD4-3CE93DA2683E}" destId="{9560618A-01E9-4DB4-99EF-8D55DACE15DB}" srcOrd="3" destOrd="0" parTransId="{90F8035C-527A-4AF2-862F-8A161AA04D06}" sibTransId="{8DD22A72-0ECE-481B-AB6B-E976599DC1DB}"/>
    <dgm:cxn modelId="{3E06C6BD-8444-4550-A49E-386E294D06A2}" srcId="{8AA311E4-31DC-43D7-8CD4-3CE93DA2683E}" destId="{E00C8C92-9CA7-4904-B7F3-48EE59A50C3E}" srcOrd="1" destOrd="0" parTransId="{240DDAE7-3FEB-4183-9BF9-D19FC4054B22}" sibTransId="{4CA71F36-D1EB-46CB-8ACF-A831E30C3C22}"/>
    <dgm:cxn modelId="{DB610F05-917E-469C-A84C-A1D5268D199C}" srcId="{8AA311E4-31DC-43D7-8CD4-3CE93DA2683E}" destId="{9D88CC26-0EB5-4067-A279-156DA3CFB64D}" srcOrd="6" destOrd="0" parTransId="{682E6129-BF27-4D7D-A81A-5847D0E030F0}" sibTransId="{69C01E11-498A-4C82-B5DF-7085478D8073}"/>
    <dgm:cxn modelId="{A6D82B7A-EA52-4134-93EF-0739EBA80F72}" type="presOf" srcId="{E7E8AEA6-093D-42EA-AA76-289A9397C125}" destId="{4D96700A-30A2-4DD9-BAAA-9D63202F0DA2}" srcOrd="0" destOrd="4" presId="urn:microsoft.com/office/officeart/2005/8/layout/hList1"/>
    <dgm:cxn modelId="{337C62EA-249E-41FB-8D3E-B0503F16C857}" type="presOf" srcId="{76A0A0D2-9B5D-4B34-9CA6-89C351DF5AE4}" destId="{4D96700A-30A2-4DD9-BAAA-9D63202F0DA2}" srcOrd="0" destOrd="2" presId="urn:microsoft.com/office/officeart/2005/8/layout/hList1"/>
    <dgm:cxn modelId="{72B1A5C9-B710-4EA1-B467-067EAFB6F512}" srcId="{771EFD2A-B5EC-46F8-9B86-686C000FC84F}" destId="{8AA311E4-31DC-43D7-8CD4-3CE93DA2683E}" srcOrd="0" destOrd="0" parTransId="{B7CEBDBF-BBCF-4F41-AE11-6CCAE4BE51E4}" sibTransId="{06DC64C6-39B4-4E15-8EEC-3B0426A05CD8}"/>
    <dgm:cxn modelId="{5B36094E-9D2D-4087-A59E-FB1B7A98F7D8}" srcId="{8AA311E4-31DC-43D7-8CD4-3CE93DA2683E}" destId="{E7E8AEA6-093D-42EA-AA76-289A9397C125}" srcOrd="4" destOrd="0" parTransId="{C0E29980-C95A-490F-B9C6-960012A05C97}" sibTransId="{1CC0C733-01F6-40C6-9EA6-B49A60119619}"/>
    <dgm:cxn modelId="{FD964724-4DD3-4D23-AA63-F0778367FEAB}" srcId="{8AA311E4-31DC-43D7-8CD4-3CE93DA2683E}" destId="{76A0A0D2-9B5D-4B34-9CA6-89C351DF5AE4}" srcOrd="2" destOrd="0" parTransId="{A9E94BC2-E7CF-4C39-B91C-A997704F5F14}" sibTransId="{BBEAEFEB-E131-459B-A27B-325E35E66F56}"/>
    <dgm:cxn modelId="{7B06684A-5F69-425F-8E73-0C5AD54D7C71}" type="presOf" srcId="{E00C8C92-9CA7-4904-B7F3-48EE59A50C3E}" destId="{4D96700A-30A2-4DD9-BAAA-9D63202F0DA2}" srcOrd="0" destOrd="1" presId="urn:microsoft.com/office/officeart/2005/8/layout/hList1"/>
    <dgm:cxn modelId="{50964B77-C55B-4F76-98F3-CCFF03B24232}" srcId="{8AA311E4-31DC-43D7-8CD4-3CE93DA2683E}" destId="{14BCF495-BDDA-44A2-AA0B-C7EC3B7CFC27}" srcOrd="0" destOrd="0" parTransId="{5473DE76-3AE2-472A-AE04-C4967D69F38C}" sibTransId="{CC49C56A-C0EA-4739-9628-E6EFFC96FC54}"/>
    <dgm:cxn modelId="{F05B9F0C-DB90-4394-B3B8-B78A7E08614F}" type="presOf" srcId="{9D88CC26-0EB5-4067-A279-156DA3CFB64D}" destId="{4D96700A-30A2-4DD9-BAAA-9D63202F0DA2}" srcOrd="0" destOrd="6" presId="urn:microsoft.com/office/officeart/2005/8/layout/hList1"/>
    <dgm:cxn modelId="{6E9C2459-F782-4124-8A77-FA7E6D5D5004}" type="presOf" srcId="{771EFD2A-B5EC-46F8-9B86-686C000FC84F}" destId="{4C5D851F-058B-4A7D-8B6A-1E80C942E0EE}" srcOrd="0" destOrd="0" presId="urn:microsoft.com/office/officeart/2005/8/layout/hList1"/>
    <dgm:cxn modelId="{9419EB10-E107-4A80-BF09-A9BAC19F28AA}" srcId="{8AA311E4-31DC-43D7-8CD4-3CE93DA2683E}" destId="{C9031B44-16EC-43D6-A846-EEFC9E277170}" srcOrd="5" destOrd="0" parTransId="{193DA0C7-FB68-453E-8C15-9A1E69D8A184}" sibTransId="{1F3E8C8F-CB74-40F5-9E21-98CF3E6563B8}"/>
    <dgm:cxn modelId="{F65104E3-E204-4258-BF8B-A672E8840DCD}" type="presOf" srcId="{C9031B44-16EC-43D6-A846-EEFC9E277170}" destId="{4D96700A-30A2-4DD9-BAAA-9D63202F0DA2}" srcOrd="0" destOrd="5" presId="urn:microsoft.com/office/officeart/2005/8/layout/hList1"/>
    <dgm:cxn modelId="{7B475D53-7BE8-462E-9FF5-1804FABE6BD6}" type="presOf" srcId="{9560618A-01E9-4DB4-99EF-8D55DACE15DB}" destId="{4D96700A-30A2-4DD9-BAAA-9D63202F0DA2}" srcOrd="0" destOrd="3" presId="urn:microsoft.com/office/officeart/2005/8/layout/hList1"/>
    <dgm:cxn modelId="{2FC485AE-93C0-4864-B878-8F75117C6AD9}" type="presParOf" srcId="{4C5D851F-058B-4A7D-8B6A-1E80C942E0EE}" destId="{3A1B9E16-87BF-424F-85F6-5FA9EEEC3B9A}" srcOrd="0" destOrd="0" presId="urn:microsoft.com/office/officeart/2005/8/layout/hList1"/>
    <dgm:cxn modelId="{CCDB5961-D7B2-46A4-A4E8-6F357D106329}" type="presParOf" srcId="{3A1B9E16-87BF-424F-85F6-5FA9EEEC3B9A}" destId="{66BE8E19-9794-451B-A809-329CA9EC1B24}" srcOrd="0" destOrd="0" presId="urn:microsoft.com/office/officeart/2005/8/layout/hList1"/>
    <dgm:cxn modelId="{BC9EB7F9-B20F-45EE-9191-FEFC14FEAD27}" type="presParOf" srcId="{3A1B9E16-87BF-424F-85F6-5FA9EEEC3B9A}" destId="{4D96700A-30A2-4DD9-BAAA-9D63202F0DA2}"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E7D1FBE-A5B1-4593-AE28-D9C39BD8DD31}" type="doc">
      <dgm:prSet loTypeId="urn:microsoft.com/office/officeart/2005/8/layout/hList1" loCatId="list" qsTypeId="urn:microsoft.com/office/officeart/2005/8/quickstyle/3d2" qsCatId="3D" csTypeId="urn:microsoft.com/office/officeart/2005/8/colors/colorful4" csCatId="colorful" phldr="1"/>
      <dgm:spPr/>
      <dgm:t>
        <a:bodyPr/>
        <a:lstStyle/>
        <a:p>
          <a:endParaRPr lang="en-US"/>
        </a:p>
      </dgm:t>
    </dgm:pt>
    <dgm:pt modelId="{747D744D-C030-4FD1-930C-A84DFDB5BAAF}">
      <dgm:prSet/>
      <dgm:spPr/>
      <dgm:t>
        <a:bodyPr/>
        <a:lstStyle/>
        <a:p>
          <a:pPr rtl="1"/>
          <a:r>
            <a:rPr lang="fa-IR" dirty="0" smtClean="0">
              <a:cs typeface="B Titr" pitchFamily="2" charset="-78"/>
            </a:rPr>
            <a:t>اصلاح روابط از دیدگاه اقتصاد کلان</a:t>
          </a:r>
          <a:endParaRPr lang="fa-IR" i="1" dirty="0">
            <a:cs typeface="B Titr" pitchFamily="2" charset="-78"/>
          </a:endParaRPr>
        </a:p>
      </dgm:t>
    </dgm:pt>
    <dgm:pt modelId="{4E430087-C7D6-4D81-8AD5-00DC3D4EEB12}" type="parTrans" cxnId="{88C2FE12-1940-4463-9697-0E0617112682}">
      <dgm:prSet/>
      <dgm:spPr/>
      <dgm:t>
        <a:bodyPr/>
        <a:lstStyle/>
        <a:p>
          <a:endParaRPr lang="en-US"/>
        </a:p>
      </dgm:t>
    </dgm:pt>
    <dgm:pt modelId="{41A6A5EF-1BF3-4C4C-9742-47146C8F3CC1}" type="sibTrans" cxnId="{88C2FE12-1940-4463-9697-0E0617112682}">
      <dgm:prSet/>
      <dgm:spPr/>
      <dgm:t>
        <a:bodyPr/>
        <a:lstStyle/>
        <a:p>
          <a:endParaRPr lang="en-US"/>
        </a:p>
      </dgm:t>
    </dgm:pt>
    <dgm:pt modelId="{FFED720F-6A02-4DE3-9F41-3F120508AF6D}">
      <dgm:prSet/>
      <dgm:spPr/>
      <dgm:t>
        <a:bodyPr/>
        <a:lstStyle/>
        <a:p>
          <a:pPr algn="justLow" rtl="1"/>
          <a:r>
            <a:rPr lang="fa-IR" i="0" dirty="0" smtClean="0">
              <a:cs typeface="B Zar" pitchFamily="2" charset="-78"/>
            </a:rPr>
            <a:t>تشویق بسط مناسبات بین بازرگانان و تجار دو کشور از طریق اتاق‌های بازرگانی</a:t>
          </a:r>
          <a:endParaRPr lang="en-US" i="0" dirty="0">
            <a:cs typeface="B Zar" pitchFamily="2" charset="-78"/>
          </a:endParaRPr>
        </a:p>
      </dgm:t>
    </dgm:pt>
    <dgm:pt modelId="{C4418772-170D-4B82-86AE-DD8786763493}" type="parTrans" cxnId="{B5E8FBD3-EE3D-4C0A-9348-CC6CF2D45116}">
      <dgm:prSet/>
      <dgm:spPr/>
      <dgm:t>
        <a:bodyPr/>
        <a:lstStyle/>
        <a:p>
          <a:endParaRPr lang="en-US"/>
        </a:p>
      </dgm:t>
    </dgm:pt>
    <dgm:pt modelId="{8B536238-67AE-4E92-B391-D186E3ADECAF}" type="sibTrans" cxnId="{B5E8FBD3-EE3D-4C0A-9348-CC6CF2D45116}">
      <dgm:prSet/>
      <dgm:spPr/>
      <dgm:t>
        <a:bodyPr/>
        <a:lstStyle/>
        <a:p>
          <a:endParaRPr lang="en-US"/>
        </a:p>
      </dgm:t>
    </dgm:pt>
    <dgm:pt modelId="{344914A0-FD4C-4EC0-B7FA-507FB6E08E8C}">
      <dgm:prSet/>
      <dgm:spPr/>
      <dgm:t>
        <a:bodyPr/>
        <a:lstStyle/>
        <a:p>
          <a:pPr algn="justLow" rtl="1"/>
          <a:r>
            <a:rPr lang="fa-IR" i="0" dirty="0" smtClean="0">
              <a:cs typeface="B Zar" pitchFamily="2" charset="-78"/>
            </a:rPr>
            <a:t>سرمایه‌گذاری مشترک با چین در کشورهای ثالث (مثلا آفریقا، </a:t>
          </a:r>
          <a:r>
            <a:rPr lang="en-US" i="0" dirty="0" smtClean="0">
              <a:cs typeface="B Zar" pitchFamily="2" charset="-78"/>
            </a:rPr>
            <a:t>FDI</a:t>
          </a:r>
          <a:r>
            <a:rPr lang="fa-IR" i="0" dirty="0" smtClean="0">
              <a:cs typeface="B Zar" pitchFamily="2" charset="-78"/>
            </a:rPr>
            <a:t> خارجی)</a:t>
          </a:r>
          <a:endParaRPr lang="en-US" i="0" dirty="0">
            <a:cs typeface="B Zar" pitchFamily="2" charset="-78"/>
          </a:endParaRPr>
        </a:p>
      </dgm:t>
    </dgm:pt>
    <dgm:pt modelId="{B9EC86A5-E766-4A06-8F3C-1390DE6C8C84}" type="parTrans" cxnId="{8C7222A7-0FF1-4D23-8CF1-C2FB97A5D829}">
      <dgm:prSet/>
      <dgm:spPr/>
      <dgm:t>
        <a:bodyPr/>
        <a:lstStyle/>
        <a:p>
          <a:endParaRPr lang="en-US"/>
        </a:p>
      </dgm:t>
    </dgm:pt>
    <dgm:pt modelId="{0CE284EB-0FBD-412F-92C7-4622133C12A2}" type="sibTrans" cxnId="{8C7222A7-0FF1-4D23-8CF1-C2FB97A5D829}">
      <dgm:prSet/>
      <dgm:spPr/>
      <dgm:t>
        <a:bodyPr/>
        <a:lstStyle/>
        <a:p>
          <a:endParaRPr lang="en-US"/>
        </a:p>
      </dgm:t>
    </dgm:pt>
    <dgm:pt modelId="{9C9B7B5A-1294-4281-B2B7-B1C3446DC5EC}">
      <dgm:prSet/>
      <dgm:spPr/>
      <dgm:t>
        <a:bodyPr/>
        <a:lstStyle/>
        <a:p>
          <a:pPr algn="justLow" rtl="1"/>
          <a:r>
            <a:rPr lang="fa-IR" i="0" dirty="0" smtClean="0">
              <a:cs typeface="B Zar" pitchFamily="2" charset="-78"/>
            </a:rPr>
            <a:t>تشویق ایجاد امکانات تولیدی مشترک در داخل چین برای حوزه‌هایی که ایران از نظر مواد اولیه در آن حوزه‌ها داری مزیت است</a:t>
          </a:r>
          <a:endParaRPr lang="en-US" i="0" dirty="0">
            <a:cs typeface="B Zar" pitchFamily="2" charset="-78"/>
          </a:endParaRPr>
        </a:p>
      </dgm:t>
    </dgm:pt>
    <dgm:pt modelId="{8B1A248A-AAF1-4CD6-AC37-A45E1FFB144C}" type="parTrans" cxnId="{875B7852-F1B6-4ED7-AEDB-0AA4B4623F0E}">
      <dgm:prSet/>
      <dgm:spPr/>
      <dgm:t>
        <a:bodyPr/>
        <a:lstStyle/>
        <a:p>
          <a:endParaRPr lang="en-US"/>
        </a:p>
      </dgm:t>
    </dgm:pt>
    <dgm:pt modelId="{BFBD5523-ADC7-4C27-8AC4-40F0AA3DFEBD}" type="sibTrans" cxnId="{875B7852-F1B6-4ED7-AEDB-0AA4B4623F0E}">
      <dgm:prSet/>
      <dgm:spPr/>
      <dgm:t>
        <a:bodyPr/>
        <a:lstStyle/>
        <a:p>
          <a:endParaRPr lang="en-US"/>
        </a:p>
      </dgm:t>
    </dgm:pt>
    <dgm:pt modelId="{C54A752A-BDED-4BC0-8E24-AE51CE26FE26}">
      <dgm:prSet/>
      <dgm:spPr/>
      <dgm:t>
        <a:bodyPr/>
        <a:lstStyle/>
        <a:p>
          <a:pPr algn="justLow" rtl="1"/>
          <a:r>
            <a:rPr lang="fa-IR" i="0" dirty="0" smtClean="0">
              <a:cs typeface="B Zar" pitchFamily="2" charset="-78"/>
            </a:rPr>
            <a:t>حمایت تعرفه‌ای (برای کوتاه‌مدت) در جهت تقویت تولید و اشتقال در ایران</a:t>
          </a:r>
          <a:endParaRPr lang="en-US" i="0" dirty="0">
            <a:cs typeface="B Zar" pitchFamily="2" charset="-78"/>
          </a:endParaRPr>
        </a:p>
      </dgm:t>
    </dgm:pt>
    <dgm:pt modelId="{3BB33505-8966-44FA-933C-34DBA519A868}" type="parTrans" cxnId="{FE17B7CD-2B5D-49E6-852A-C47358A331EC}">
      <dgm:prSet/>
      <dgm:spPr/>
      <dgm:t>
        <a:bodyPr/>
        <a:lstStyle/>
        <a:p>
          <a:endParaRPr lang="en-US"/>
        </a:p>
      </dgm:t>
    </dgm:pt>
    <dgm:pt modelId="{3870E4BF-C766-4FEE-81BB-D50994F04787}" type="sibTrans" cxnId="{FE17B7CD-2B5D-49E6-852A-C47358A331EC}">
      <dgm:prSet/>
      <dgm:spPr/>
      <dgm:t>
        <a:bodyPr/>
        <a:lstStyle/>
        <a:p>
          <a:endParaRPr lang="en-US"/>
        </a:p>
      </dgm:t>
    </dgm:pt>
    <dgm:pt modelId="{92BF8906-7A37-44CC-81F6-C97E5482DB28}">
      <dgm:prSet/>
      <dgm:spPr/>
      <dgm:t>
        <a:bodyPr/>
        <a:lstStyle/>
        <a:p>
          <a:pPr algn="justLow" rtl="1"/>
          <a:r>
            <a:rPr lang="fa-IR" i="0" dirty="0" smtClean="0">
              <a:cs typeface="B Zar" pitchFamily="2" charset="-78"/>
            </a:rPr>
            <a:t>برقراری نظام نرخ ارز متناسب با تورم</a:t>
          </a:r>
          <a:endParaRPr lang="en-US" i="0" dirty="0">
            <a:cs typeface="B Zar" pitchFamily="2" charset="-78"/>
          </a:endParaRPr>
        </a:p>
      </dgm:t>
    </dgm:pt>
    <dgm:pt modelId="{5B334111-5953-404E-9437-FF2D21057691}" type="parTrans" cxnId="{2CC909FA-71B2-4981-B079-CAD226A89447}">
      <dgm:prSet/>
      <dgm:spPr/>
      <dgm:t>
        <a:bodyPr/>
        <a:lstStyle/>
        <a:p>
          <a:endParaRPr lang="en-US"/>
        </a:p>
      </dgm:t>
    </dgm:pt>
    <dgm:pt modelId="{42725693-2617-4A5B-99D7-D56D04953C79}" type="sibTrans" cxnId="{2CC909FA-71B2-4981-B079-CAD226A89447}">
      <dgm:prSet/>
      <dgm:spPr/>
      <dgm:t>
        <a:bodyPr/>
        <a:lstStyle/>
        <a:p>
          <a:endParaRPr lang="en-US"/>
        </a:p>
      </dgm:t>
    </dgm:pt>
    <dgm:pt modelId="{31CF02B5-0C0A-42ED-950C-7066608A0580}">
      <dgm:prSet/>
      <dgm:spPr/>
      <dgm:t>
        <a:bodyPr/>
        <a:lstStyle/>
        <a:p>
          <a:pPr algn="justLow" rtl="1"/>
          <a:r>
            <a:rPr lang="fa-IR" i="0" dirty="0" smtClean="0">
              <a:cs typeface="B Zar" pitchFamily="2" charset="-78"/>
            </a:rPr>
            <a:t>توسعۀ آمورش زبان چینی در مؤسسات </a:t>
          </a:r>
          <a:r>
            <a:rPr lang="fa-IR" i="0" dirty="0" smtClean="0">
              <a:cs typeface="B Zar" pitchFamily="2" charset="-78"/>
            </a:rPr>
            <a:t>آموزش </a:t>
          </a:r>
          <a:r>
            <a:rPr lang="fa-IR" i="0" dirty="0" smtClean="0">
              <a:cs typeface="B Zar" pitchFamily="2" charset="-78"/>
            </a:rPr>
            <a:t>عالی ایران و بسط روابط فرهنگی</a:t>
          </a:r>
          <a:endParaRPr lang="en-US" i="0" dirty="0">
            <a:cs typeface="B Zar" pitchFamily="2" charset="-78"/>
          </a:endParaRPr>
        </a:p>
      </dgm:t>
    </dgm:pt>
    <dgm:pt modelId="{41DA67C9-9B70-4C8E-8406-C4C352CA0A53}" type="parTrans" cxnId="{FB8D6FEC-5090-40BD-AE82-603B48A8DE4A}">
      <dgm:prSet/>
      <dgm:spPr/>
      <dgm:t>
        <a:bodyPr/>
        <a:lstStyle/>
        <a:p>
          <a:endParaRPr lang="en-US"/>
        </a:p>
      </dgm:t>
    </dgm:pt>
    <dgm:pt modelId="{5515D827-BBE4-433C-9D54-67EF39990072}" type="sibTrans" cxnId="{FB8D6FEC-5090-40BD-AE82-603B48A8DE4A}">
      <dgm:prSet/>
      <dgm:spPr/>
      <dgm:t>
        <a:bodyPr/>
        <a:lstStyle/>
        <a:p>
          <a:endParaRPr lang="en-US"/>
        </a:p>
      </dgm:t>
    </dgm:pt>
    <dgm:pt modelId="{23AB1D38-C043-4A23-BCB5-3D89F80E75FC}" type="pres">
      <dgm:prSet presAssocID="{FE7D1FBE-A5B1-4593-AE28-D9C39BD8DD31}" presName="Name0" presStyleCnt="0">
        <dgm:presLayoutVars>
          <dgm:dir/>
          <dgm:animLvl val="lvl"/>
          <dgm:resizeHandles val="exact"/>
        </dgm:presLayoutVars>
      </dgm:prSet>
      <dgm:spPr/>
      <dgm:t>
        <a:bodyPr/>
        <a:lstStyle/>
        <a:p>
          <a:endParaRPr lang="en-US"/>
        </a:p>
      </dgm:t>
    </dgm:pt>
    <dgm:pt modelId="{A49E7654-F0DF-47EA-BCA9-731D51A7266C}" type="pres">
      <dgm:prSet presAssocID="{747D744D-C030-4FD1-930C-A84DFDB5BAAF}" presName="composite" presStyleCnt="0"/>
      <dgm:spPr/>
    </dgm:pt>
    <dgm:pt modelId="{97C78F72-8551-4BD8-A327-0DC1AF313C34}" type="pres">
      <dgm:prSet presAssocID="{747D744D-C030-4FD1-930C-A84DFDB5BAAF}" presName="parTx" presStyleLbl="alignNode1" presStyleIdx="0" presStyleCnt="1">
        <dgm:presLayoutVars>
          <dgm:chMax val="0"/>
          <dgm:chPref val="0"/>
          <dgm:bulletEnabled val="1"/>
        </dgm:presLayoutVars>
      </dgm:prSet>
      <dgm:spPr/>
      <dgm:t>
        <a:bodyPr/>
        <a:lstStyle/>
        <a:p>
          <a:endParaRPr lang="en-US"/>
        </a:p>
      </dgm:t>
    </dgm:pt>
    <dgm:pt modelId="{6C077EAA-6C5D-4497-9F9F-D26E5E0A0C87}" type="pres">
      <dgm:prSet presAssocID="{747D744D-C030-4FD1-930C-A84DFDB5BAAF}" presName="desTx" presStyleLbl="alignAccFollowNode1" presStyleIdx="0" presStyleCnt="1">
        <dgm:presLayoutVars>
          <dgm:bulletEnabled val="1"/>
        </dgm:presLayoutVars>
      </dgm:prSet>
      <dgm:spPr/>
      <dgm:t>
        <a:bodyPr/>
        <a:lstStyle/>
        <a:p>
          <a:endParaRPr lang="en-US"/>
        </a:p>
      </dgm:t>
    </dgm:pt>
  </dgm:ptLst>
  <dgm:cxnLst>
    <dgm:cxn modelId="{B06A03C4-EFFE-4279-B69E-3E70C99BAABF}" type="presOf" srcId="{C54A752A-BDED-4BC0-8E24-AE51CE26FE26}" destId="{6C077EAA-6C5D-4497-9F9F-D26E5E0A0C87}" srcOrd="0" destOrd="3" presId="urn:microsoft.com/office/officeart/2005/8/layout/hList1"/>
    <dgm:cxn modelId="{B31ABFCE-A512-4FAC-AF76-C22117AD573C}" type="presOf" srcId="{9C9B7B5A-1294-4281-B2B7-B1C3446DC5EC}" destId="{6C077EAA-6C5D-4497-9F9F-D26E5E0A0C87}" srcOrd="0" destOrd="2" presId="urn:microsoft.com/office/officeart/2005/8/layout/hList1"/>
    <dgm:cxn modelId="{B5E8FBD3-EE3D-4C0A-9348-CC6CF2D45116}" srcId="{747D744D-C030-4FD1-930C-A84DFDB5BAAF}" destId="{FFED720F-6A02-4DE3-9F41-3F120508AF6D}" srcOrd="0" destOrd="0" parTransId="{C4418772-170D-4B82-86AE-DD8786763493}" sibTransId="{8B536238-67AE-4E92-B391-D186E3ADECAF}"/>
    <dgm:cxn modelId="{F9D1694F-664D-4B5A-BF96-8361CB635D0B}" type="presOf" srcId="{344914A0-FD4C-4EC0-B7FA-507FB6E08E8C}" destId="{6C077EAA-6C5D-4497-9F9F-D26E5E0A0C87}" srcOrd="0" destOrd="1" presId="urn:microsoft.com/office/officeart/2005/8/layout/hList1"/>
    <dgm:cxn modelId="{875B7852-F1B6-4ED7-AEDB-0AA4B4623F0E}" srcId="{747D744D-C030-4FD1-930C-A84DFDB5BAAF}" destId="{9C9B7B5A-1294-4281-B2B7-B1C3446DC5EC}" srcOrd="2" destOrd="0" parTransId="{8B1A248A-AAF1-4CD6-AC37-A45E1FFB144C}" sibTransId="{BFBD5523-ADC7-4C27-8AC4-40F0AA3DFEBD}"/>
    <dgm:cxn modelId="{2CC909FA-71B2-4981-B079-CAD226A89447}" srcId="{747D744D-C030-4FD1-930C-A84DFDB5BAAF}" destId="{92BF8906-7A37-44CC-81F6-C97E5482DB28}" srcOrd="4" destOrd="0" parTransId="{5B334111-5953-404E-9437-FF2D21057691}" sibTransId="{42725693-2617-4A5B-99D7-D56D04953C79}"/>
    <dgm:cxn modelId="{88C2FE12-1940-4463-9697-0E0617112682}" srcId="{FE7D1FBE-A5B1-4593-AE28-D9C39BD8DD31}" destId="{747D744D-C030-4FD1-930C-A84DFDB5BAAF}" srcOrd="0" destOrd="0" parTransId="{4E430087-C7D6-4D81-8AD5-00DC3D4EEB12}" sibTransId="{41A6A5EF-1BF3-4C4C-9742-47146C8F3CC1}"/>
    <dgm:cxn modelId="{86D8B65A-34C7-4A88-917E-C064301D1581}" type="presOf" srcId="{747D744D-C030-4FD1-930C-A84DFDB5BAAF}" destId="{97C78F72-8551-4BD8-A327-0DC1AF313C34}" srcOrd="0" destOrd="0" presId="urn:microsoft.com/office/officeart/2005/8/layout/hList1"/>
    <dgm:cxn modelId="{EF28C5AE-0D7D-46E4-B6EA-30647DEE7B38}" type="presOf" srcId="{FFED720F-6A02-4DE3-9F41-3F120508AF6D}" destId="{6C077EAA-6C5D-4497-9F9F-D26E5E0A0C87}" srcOrd="0" destOrd="0" presId="urn:microsoft.com/office/officeart/2005/8/layout/hList1"/>
    <dgm:cxn modelId="{FB8D6FEC-5090-40BD-AE82-603B48A8DE4A}" srcId="{747D744D-C030-4FD1-930C-A84DFDB5BAAF}" destId="{31CF02B5-0C0A-42ED-950C-7066608A0580}" srcOrd="5" destOrd="0" parTransId="{41DA67C9-9B70-4C8E-8406-C4C352CA0A53}" sibTransId="{5515D827-BBE4-433C-9D54-67EF39990072}"/>
    <dgm:cxn modelId="{59A7D45E-CB10-4D24-89B3-B0147001F53E}" type="presOf" srcId="{31CF02B5-0C0A-42ED-950C-7066608A0580}" destId="{6C077EAA-6C5D-4497-9F9F-D26E5E0A0C87}" srcOrd="0" destOrd="5" presId="urn:microsoft.com/office/officeart/2005/8/layout/hList1"/>
    <dgm:cxn modelId="{8C7222A7-0FF1-4D23-8CF1-C2FB97A5D829}" srcId="{747D744D-C030-4FD1-930C-A84DFDB5BAAF}" destId="{344914A0-FD4C-4EC0-B7FA-507FB6E08E8C}" srcOrd="1" destOrd="0" parTransId="{B9EC86A5-E766-4A06-8F3C-1390DE6C8C84}" sibTransId="{0CE284EB-0FBD-412F-92C7-4622133C12A2}"/>
    <dgm:cxn modelId="{A3CF8011-99CC-4E94-8603-610F4F275744}" type="presOf" srcId="{FE7D1FBE-A5B1-4593-AE28-D9C39BD8DD31}" destId="{23AB1D38-C043-4A23-BCB5-3D89F80E75FC}" srcOrd="0" destOrd="0" presId="urn:microsoft.com/office/officeart/2005/8/layout/hList1"/>
    <dgm:cxn modelId="{0BDBAF4E-C66A-4199-997C-CC3D76B0EBAE}" type="presOf" srcId="{92BF8906-7A37-44CC-81F6-C97E5482DB28}" destId="{6C077EAA-6C5D-4497-9F9F-D26E5E0A0C87}" srcOrd="0" destOrd="4" presId="urn:microsoft.com/office/officeart/2005/8/layout/hList1"/>
    <dgm:cxn modelId="{FE17B7CD-2B5D-49E6-852A-C47358A331EC}" srcId="{747D744D-C030-4FD1-930C-A84DFDB5BAAF}" destId="{C54A752A-BDED-4BC0-8E24-AE51CE26FE26}" srcOrd="3" destOrd="0" parTransId="{3BB33505-8966-44FA-933C-34DBA519A868}" sibTransId="{3870E4BF-C766-4FEE-81BB-D50994F04787}"/>
    <dgm:cxn modelId="{00B08451-C67B-4D1E-952E-13D2FFC4F59E}" type="presParOf" srcId="{23AB1D38-C043-4A23-BCB5-3D89F80E75FC}" destId="{A49E7654-F0DF-47EA-BCA9-731D51A7266C}" srcOrd="0" destOrd="0" presId="urn:microsoft.com/office/officeart/2005/8/layout/hList1"/>
    <dgm:cxn modelId="{C54FB404-8447-4D37-872B-4F2E64B47468}" type="presParOf" srcId="{A49E7654-F0DF-47EA-BCA9-731D51A7266C}" destId="{97C78F72-8551-4BD8-A327-0DC1AF313C34}" srcOrd="0" destOrd="0" presId="urn:microsoft.com/office/officeart/2005/8/layout/hList1"/>
    <dgm:cxn modelId="{FB8C2117-3A7F-4188-BAE4-CB1FB378F0C0}" type="presParOf" srcId="{A49E7654-F0DF-47EA-BCA9-731D51A7266C}" destId="{6C077EAA-6C5D-4497-9F9F-D26E5E0A0C87}"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31001B5-DC25-42CA-A8A0-CC3D4CFE6C17}" type="doc">
      <dgm:prSet loTypeId="urn:microsoft.com/office/officeart/2005/8/layout/list1" loCatId="list" qsTypeId="urn:microsoft.com/office/officeart/2005/8/quickstyle/3d5" qsCatId="3D" csTypeId="urn:microsoft.com/office/officeart/2005/8/colors/colorful1" csCatId="colorful" phldr="1"/>
      <dgm:spPr/>
      <dgm:t>
        <a:bodyPr/>
        <a:lstStyle/>
        <a:p>
          <a:endParaRPr lang="en-US"/>
        </a:p>
      </dgm:t>
    </dgm:pt>
    <dgm:pt modelId="{68B9CEEB-CB1C-4B3A-B2D2-D510CC3C6499}">
      <dgm:prSet/>
      <dgm:spPr/>
      <dgm:t>
        <a:bodyPr/>
        <a:lstStyle/>
        <a:p>
          <a:pPr algn="ctr" rtl="1"/>
          <a:r>
            <a:rPr lang="fa-IR" dirty="0" smtClean="0">
              <a:cs typeface="B Titr" pitchFamily="2" charset="-78"/>
            </a:rPr>
            <a:t>اصلاح روابط از دیدگاه بحش خصوصی</a:t>
          </a:r>
          <a:endParaRPr lang="en-US" dirty="0">
            <a:cs typeface="B Titr" pitchFamily="2" charset="-78"/>
          </a:endParaRPr>
        </a:p>
      </dgm:t>
    </dgm:pt>
    <dgm:pt modelId="{DD187275-D614-4CAF-8F2D-919FDEB99312}" type="parTrans" cxnId="{7AB29CE8-8009-49B9-B21A-621580A9AAA7}">
      <dgm:prSet/>
      <dgm:spPr/>
      <dgm:t>
        <a:bodyPr/>
        <a:lstStyle/>
        <a:p>
          <a:endParaRPr lang="en-US"/>
        </a:p>
      </dgm:t>
    </dgm:pt>
    <dgm:pt modelId="{441CBB98-FAF3-40F0-B62B-69119249CC65}" type="sibTrans" cxnId="{7AB29CE8-8009-49B9-B21A-621580A9AAA7}">
      <dgm:prSet/>
      <dgm:spPr/>
      <dgm:t>
        <a:bodyPr/>
        <a:lstStyle/>
        <a:p>
          <a:endParaRPr lang="en-US"/>
        </a:p>
      </dgm:t>
    </dgm:pt>
    <dgm:pt modelId="{025FAF14-2A57-49F7-B77F-364A440D375C}">
      <dgm:prSet/>
      <dgm:spPr/>
      <dgm:t>
        <a:bodyPr/>
        <a:lstStyle/>
        <a:p>
          <a:pPr algn="justLow" rtl="1"/>
          <a:r>
            <a:rPr lang="fa-IR" dirty="0" smtClean="0">
              <a:cs typeface="B Zar" pitchFamily="2" charset="-78"/>
            </a:rPr>
            <a:t>افزایش کارامدی فعالیت‌های تجاری (واردات /صادرات)</a:t>
          </a:r>
          <a:endParaRPr lang="en-US" dirty="0">
            <a:cs typeface="B Zar" pitchFamily="2" charset="-78"/>
          </a:endParaRPr>
        </a:p>
      </dgm:t>
    </dgm:pt>
    <dgm:pt modelId="{6C0CBA9C-256B-430F-8CD8-433EB4F1D7A1}" type="parTrans" cxnId="{4483D6CF-697D-41E2-81FD-4AB81DE7DBCF}">
      <dgm:prSet/>
      <dgm:spPr/>
      <dgm:t>
        <a:bodyPr/>
        <a:lstStyle/>
        <a:p>
          <a:endParaRPr lang="en-US"/>
        </a:p>
      </dgm:t>
    </dgm:pt>
    <dgm:pt modelId="{DF38AC36-58F2-419A-9926-7EC650E5020C}" type="sibTrans" cxnId="{4483D6CF-697D-41E2-81FD-4AB81DE7DBCF}">
      <dgm:prSet/>
      <dgm:spPr/>
      <dgm:t>
        <a:bodyPr/>
        <a:lstStyle/>
        <a:p>
          <a:endParaRPr lang="en-US"/>
        </a:p>
      </dgm:t>
    </dgm:pt>
    <dgm:pt modelId="{2F1D0ECA-DA3A-4592-BDE8-791FA175AF54}">
      <dgm:prSet/>
      <dgm:spPr/>
      <dgm:t>
        <a:bodyPr/>
        <a:lstStyle/>
        <a:p>
          <a:pPr algn="justLow" rtl="1"/>
          <a:r>
            <a:rPr lang="fa-IR" dirty="0" smtClean="0">
              <a:cs typeface="B Zar" pitchFamily="2" charset="-78"/>
            </a:rPr>
            <a:t>تولید مشترک در خاک چین برای محصولات قابل فروش در ایران ( با استفاده از نیروی انسانی ایرانی مقیم خارج)</a:t>
          </a:r>
          <a:endParaRPr lang="en-US" dirty="0">
            <a:cs typeface="B Zar" pitchFamily="2" charset="-78"/>
          </a:endParaRPr>
        </a:p>
      </dgm:t>
    </dgm:pt>
    <dgm:pt modelId="{267B808E-783B-4031-B934-F0331BE0452B}" type="parTrans" cxnId="{CE0656A0-C69A-41A7-8E62-36AD8AF9BA8D}">
      <dgm:prSet/>
      <dgm:spPr/>
      <dgm:t>
        <a:bodyPr/>
        <a:lstStyle/>
        <a:p>
          <a:endParaRPr lang="en-US"/>
        </a:p>
      </dgm:t>
    </dgm:pt>
    <dgm:pt modelId="{1DBB3687-C744-4661-9510-28E4E203940E}" type="sibTrans" cxnId="{CE0656A0-C69A-41A7-8E62-36AD8AF9BA8D}">
      <dgm:prSet/>
      <dgm:spPr/>
      <dgm:t>
        <a:bodyPr/>
        <a:lstStyle/>
        <a:p>
          <a:endParaRPr lang="en-US"/>
        </a:p>
      </dgm:t>
    </dgm:pt>
    <dgm:pt modelId="{0D08EB79-9342-400C-B23C-A91CCD426989}">
      <dgm:prSet/>
      <dgm:spPr/>
      <dgm:t>
        <a:bodyPr/>
        <a:lstStyle/>
        <a:p>
          <a:pPr algn="justLow" rtl="1"/>
          <a:r>
            <a:rPr lang="en-US" dirty="0" smtClean="0">
              <a:cs typeface="B Zar" pitchFamily="2" charset="-78"/>
            </a:rPr>
            <a:t>branding</a:t>
          </a:r>
          <a:r>
            <a:rPr lang="fa-IR" dirty="0" smtClean="0">
              <a:cs typeface="B Zar" pitchFamily="2" charset="-78"/>
            </a:rPr>
            <a:t> کالاهای چینی و اخذ نمایندگی رسمی</a:t>
          </a:r>
          <a:endParaRPr lang="en-US" dirty="0">
            <a:cs typeface="B Zar" pitchFamily="2" charset="-78"/>
          </a:endParaRPr>
        </a:p>
      </dgm:t>
    </dgm:pt>
    <dgm:pt modelId="{AEFBDC5D-1A70-49BF-ACAD-8F95AD9023B0}" type="parTrans" cxnId="{83198B1C-53E3-45E6-9960-DEABF52BE187}">
      <dgm:prSet/>
      <dgm:spPr/>
      <dgm:t>
        <a:bodyPr/>
        <a:lstStyle/>
        <a:p>
          <a:endParaRPr lang="en-US"/>
        </a:p>
      </dgm:t>
    </dgm:pt>
    <dgm:pt modelId="{DF006842-E680-425B-949C-FEE65A9595F7}" type="sibTrans" cxnId="{83198B1C-53E3-45E6-9960-DEABF52BE187}">
      <dgm:prSet/>
      <dgm:spPr/>
      <dgm:t>
        <a:bodyPr/>
        <a:lstStyle/>
        <a:p>
          <a:endParaRPr lang="en-US"/>
        </a:p>
      </dgm:t>
    </dgm:pt>
    <dgm:pt modelId="{EC057AA7-2F20-4A1C-B00E-EC83B532A583}">
      <dgm:prSet/>
      <dgm:spPr/>
      <dgm:t>
        <a:bodyPr/>
        <a:lstStyle/>
        <a:p>
          <a:pPr algn="justLow" rtl="1"/>
          <a:r>
            <a:rPr lang="fa-IR" dirty="0" smtClean="0">
              <a:cs typeface="B Zar" pitchFamily="2" charset="-78"/>
            </a:rPr>
            <a:t>حرکت واردات به سمت کالاهای دارای کیفیت</a:t>
          </a:r>
          <a:endParaRPr lang="en-US" dirty="0">
            <a:cs typeface="B Zar" pitchFamily="2" charset="-78"/>
          </a:endParaRPr>
        </a:p>
      </dgm:t>
    </dgm:pt>
    <dgm:pt modelId="{55E7E601-EEB4-4AB2-B3E4-DCCC1842173E}" type="parTrans" cxnId="{2C98B867-4006-420D-8E10-D58421BFDAA1}">
      <dgm:prSet/>
      <dgm:spPr/>
      <dgm:t>
        <a:bodyPr/>
        <a:lstStyle/>
        <a:p>
          <a:endParaRPr lang="en-US"/>
        </a:p>
      </dgm:t>
    </dgm:pt>
    <dgm:pt modelId="{415F78A1-2093-4303-B6F4-7C30DA7978B7}" type="sibTrans" cxnId="{2C98B867-4006-420D-8E10-D58421BFDAA1}">
      <dgm:prSet/>
      <dgm:spPr/>
      <dgm:t>
        <a:bodyPr/>
        <a:lstStyle/>
        <a:p>
          <a:endParaRPr lang="en-US"/>
        </a:p>
      </dgm:t>
    </dgm:pt>
    <dgm:pt modelId="{60F5D18B-1097-4517-BA02-5FA58CF6BF99}">
      <dgm:prSet/>
      <dgm:spPr/>
      <dgm:t>
        <a:bodyPr/>
        <a:lstStyle/>
        <a:p>
          <a:pPr algn="justLow" rtl="1"/>
          <a:r>
            <a:rPr lang="fa-IR" dirty="0" smtClean="0">
              <a:cs typeface="B Zar" pitchFamily="2" charset="-78"/>
            </a:rPr>
            <a:t>توسعۀ روابط متقابل بازارهای سرمایۀ دو کشور (اعطای متقابل مجوزهای فعالیت برای پذیره‌نویسی، کارگزاری، معامله‌گری، پذیرش اوراق بهادار، ....، بیمه‌ها، ابزارهای تأمینی</a:t>
          </a:r>
          <a:endParaRPr lang="en-US" dirty="0">
            <a:cs typeface="B Zar" pitchFamily="2" charset="-78"/>
          </a:endParaRPr>
        </a:p>
      </dgm:t>
    </dgm:pt>
    <dgm:pt modelId="{56883CB7-6A26-4C47-B3CC-E9480E98EEF4}" type="parTrans" cxnId="{705C7018-44ED-433C-B8E1-CF1FFB946481}">
      <dgm:prSet/>
      <dgm:spPr/>
      <dgm:t>
        <a:bodyPr/>
        <a:lstStyle/>
        <a:p>
          <a:endParaRPr lang="en-US"/>
        </a:p>
      </dgm:t>
    </dgm:pt>
    <dgm:pt modelId="{D4E8B725-9E58-4BEA-9DA2-46EE846AC4FA}" type="sibTrans" cxnId="{705C7018-44ED-433C-B8E1-CF1FFB946481}">
      <dgm:prSet/>
      <dgm:spPr/>
      <dgm:t>
        <a:bodyPr/>
        <a:lstStyle/>
        <a:p>
          <a:endParaRPr lang="en-US"/>
        </a:p>
      </dgm:t>
    </dgm:pt>
    <dgm:pt modelId="{1E0C3843-1E1C-40E5-AFBC-B8A16BF85799}">
      <dgm:prSet/>
      <dgm:spPr/>
      <dgm:t>
        <a:bodyPr/>
        <a:lstStyle/>
        <a:p>
          <a:pPr algn="justLow" rtl="1"/>
          <a:r>
            <a:rPr lang="fa-IR" dirty="0" smtClean="0">
              <a:cs typeface="B Zar" pitchFamily="2" charset="-78"/>
            </a:rPr>
            <a:t>توسعۀ روابط متقابل بازارهای پول (مثال: مجوز تأسیس بانک، استفاده از ابزارهای تأمینی)</a:t>
          </a:r>
          <a:endParaRPr lang="en-US" dirty="0">
            <a:cs typeface="B Zar" pitchFamily="2" charset="-78"/>
          </a:endParaRPr>
        </a:p>
      </dgm:t>
    </dgm:pt>
    <dgm:pt modelId="{F9E0FDDC-3176-4BA8-9F88-EBC0CA75ED14}" type="parTrans" cxnId="{C5A73DE1-8F57-440D-AD51-BEA37A9B6E5B}">
      <dgm:prSet/>
      <dgm:spPr/>
      <dgm:t>
        <a:bodyPr/>
        <a:lstStyle/>
        <a:p>
          <a:endParaRPr lang="en-US"/>
        </a:p>
      </dgm:t>
    </dgm:pt>
    <dgm:pt modelId="{A063B304-B463-4F8D-8A9A-7806809789A6}" type="sibTrans" cxnId="{C5A73DE1-8F57-440D-AD51-BEA37A9B6E5B}">
      <dgm:prSet/>
      <dgm:spPr/>
      <dgm:t>
        <a:bodyPr/>
        <a:lstStyle/>
        <a:p>
          <a:endParaRPr lang="en-US"/>
        </a:p>
      </dgm:t>
    </dgm:pt>
    <dgm:pt modelId="{81E6D3C4-8699-45AB-97F8-7ABF98C880BA}" type="pres">
      <dgm:prSet presAssocID="{931001B5-DC25-42CA-A8A0-CC3D4CFE6C17}" presName="linear" presStyleCnt="0">
        <dgm:presLayoutVars>
          <dgm:dir/>
          <dgm:animLvl val="lvl"/>
          <dgm:resizeHandles val="exact"/>
        </dgm:presLayoutVars>
      </dgm:prSet>
      <dgm:spPr/>
      <dgm:t>
        <a:bodyPr/>
        <a:lstStyle/>
        <a:p>
          <a:endParaRPr lang="en-US"/>
        </a:p>
      </dgm:t>
    </dgm:pt>
    <dgm:pt modelId="{A0571D3E-81FF-40D5-8D8D-7F8DC2D45732}" type="pres">
      <dgm:prSet presAssocID="{68B9CEEB-CB1C-4B3A-B2D2-D510CC3C6499}" presName="parentLin" presStyleCnt="0"/>
      <dgm:spPr/>
    </dgm:pt>
    <dgm:pt modelId="{612EAAC4-2EF7-43D6-8CEC-CA83C735E966}" type="pres">
      <dgm:prSet presAssocID="{68B9CEEB-CB1C-4B3A-B2D2-D510CC3C6499}" presName="parentLeftMargin" presStyleLbl="node1" presStyleIdx="0" presStyleCnt="1"/>
      <dgm:spPr/>
      <dgm:t>
        <a:bodyPr/>
        <a:lstStyle/>
        <a:p>
          <a:endParaRPr lang="en-US"/>
        </a:p>
      </dgm:t>
    </dgm:pt>
    <dgm:pt modelId="{7C99E4EE-CB28-4D50-B426-858E82E5E2F6}" type="pres">
      <dgm:prSet presAssocID="{68B9CEEB-CB1C-4B3A-B2D2-D510CC3C6499}" presName="parentText" presStyleLbl="node1" presStyleIdx="0" presStyleCnt="1">
        <dgm:presLayoutVars>
          <dgm:chMax val="0"/>
          <dgm:bulletEnabled val="1"/>
        </dgm:presLayoutVars>
      </dgm:prSet>
      <dgm:spPr/>
      <dgm:t>
        <a:bodyPr/>
        <a:lstStyle/>
        <a:p>
          <a:endParaRPr lang="en-US"/>
        </a:p>
      </dgm:t>
    </dgm:pt>
    <dgm:pt modelId="{D3255169-BBF1-41B1-B87E-4825C413FA4D}" type="pres">
      <dgm:prSet presAssocID="{68B9CEEB-CB1C-4B3A-B2D2-D510CC3C6499}" presName="negativeSpace" presStyleCnt="0"/>
      <dgm:spPr/>
    </dgm:pt>
    <dgm:pt modelId="{C36039E6-98CB-4B41-A7CC-08EA1085177D}" type="pres">
      <dgm:prSet presAssocID="{68B9CEEB-CB1C-4B3A-B2D2-D510CC3C6499}" presName="childText" presStyleLbl="conFgAcc1" presStyleIdx="0" presStyleCnt="1">
        <dgm:presLayoutVars>
          <dgm:bulletEnabled val="1"/>
        </dgm:presLayoutVars>
      </dgm:prSet>
      <dgm:spPr/>
      <dgm:t>
        <a:bodyPr/>
        <a:lstStyle/>
        <a:p>
          <a:endParaRPr lang="en-US"/>
        </a:p>
      </dgm:t>
    </dgm:pt>
  </dgm:ptLst>
  <dgm:cxnLst>
    <dgm:cxn modelId="{4483D6CF-697D-41E2-81FD-4AB81DE7DBCF}" srcId="{68B9CEEB-CB1C-4B3A-B2D2-D510CC3C6499}" destId="{025FAF14-2A57-49F7-B77F-364A440D375C}" srcOrd="0" destOrd="0" parTransId="{6C0CBA9C-256B-430F-8CD8-433EB4F1D7A1}" sibTransId="{DF38AC36-58F2-419A-9926-7EC650E5020C}"/>
    <dgm:cxn modelId="{95712C1B-BA0D-4FD1-8A13-251E8A6F75D9}" type="presOf" srcId="{EC057AA7-2F20-4A1C-B00E-EC83B532A583}" destId="{C36039E6-98CB-4B41-A7CC-08EA1085177D}" srcOrd="0" destOrd="3" presId="urn:microsoft.com/office/officeart/2005/8/layout/list1"/>
    <dgm:cxn modelId="{705C7018-44ED-433C-B8E1-CF1FFB946481}" srcId="{68B9CEEB-CB1C-4B3A-B2D2-D510CC3C6499}" destId="{60F5D18B-1097-4517-BA02-5FA58CF6BF99}" srcOrd="4" destOrd="0" parTransId="{56883CB7-6A26-4C47-B3CC-E9480E98EEF4}" sibTransId="{D4E8B725-9E58-4BEA-9DA2-46EE846AC4FA}"/>
    <dgm:cxn modelId="{4A76E0A1-EABF-43B4-B3D8-6C99A40D2C78}" type="presOf" srcId="{68B9CEEB-CB1C-4B3A-B2D2-D510CC3C6499}" destId="{7C99E4EE-CB28-4D50-B426-858E82E5E2F6}" srcOrd="1" destOrd="0" presId="urn:microsoft.com/office/officeart/2005/8/layout/list1"/>
    <dgm:cxn modelId="{7E9746A4-E982-4D5D-B3D2-9107CFB2F2FE}" type="presOf" srcId="{60F5D18B-1097-4517-BA02-5FA58CF6BF99}" destId="{C36039E6-98CB-4B41-A7CC-08EA1085177D}" srcOrd="0" destOrd="4" presId="urn:microsoft.com/office/officeart/2005/8/layout/list1"/>
    <dgm:cxn modelId="{7AB29CE8-8009-49B9-B21A-621580A9AAA7}" srcId="{931001B5-DC25-42CA-A8A0-CC3D4CFE6C17}" destId="{68B9CEEB-CB1C-4B3A-B2D2-D510CC3C6499}" srcOrd="0" destOrd="0" parTransId="{DD187275-D614-4CAF-8F2D-919FDEB99312}" sibTransId="{441CBB98-FAF3-40F0-B62B-69119249CC65}"/>
    <dgm:cxn modelId="{CE0656A0-C69A-41A7-8E62-36AD8AF9BA8D}" srcId="{68B9CEEB-CB1C-4B3A-B2D2-D510CC3C6499}" destId="{2F1D0ECA-DA3A-4592-BDE8-791FA175AF54}" srcOrd="1" destOrd="0" parTransId="{267B808E-783B-4031-B934-F0331BE0452B}" sibTransId="{1DBB3687-C744-4661-9510-28E4E203940E}"/>
    <dgm:cxn modelId="{C5A73DE1-8F57-440D-AD51-BEA37A9B6E5B}" srcId="{68B9CEEB-CB1C-4B3A-B2D2-D510CC3C6499}" destId="{1E0C3843-1E1C-40E5-AFBC-B8A16BF85799}" srcOrd="5" destOrd="0" parTransId="{F9E0FDDC-3176-4BA8-9F88-EBC0CA75ED14}" sibTransId="{A063B304-B463-4F8D-8A9A-7806809789A6}"/>
    <dgm:cxn modelId="{1375790C-CF24-40B9-8DF5-996AA8D17DD7}" type="presOf" srcId="{2F1D0ECA-DA3A-4592-BDE8-791FA175AF54}" destId="{C36039E6-98CB-4B41-A7CC-08EA1085177D}" srcOrd="0" destOrd="1" presId="urn:microsoft.com/office/officeart/2005/8/layout/list1"/>
    <dgm:cxn modelId="{4FD4BE89-78DA-436A-AAFF-3EBDCDFD6611}" type="presOf" srcId="{025FAF14-2A57-49F7-B77F-364A440D375C}" destId="{C36039E6-98CB-4B41-A7CC-08EA1085177D}" srcOrd="0" destOrd="0" presId="urn:microsoft.com/office/officeart/2005/8/layout/list1"/>
    <dgm:cxn modelId="{2C98B867-4006-420D-8E10-D58421BFDAA1}" srcId="{68B9CEEB-CB1C-4B3A-B2D2-D510CC3C6499}" destId="{EC057AA7-2F20-4A1C-B00E-EC83B532A583}" srcOrd="3" destOrd="0" parTransId="{55E7E601-EEB4-4AB2-B3E4-DCCC1842173E}" sibTransId="{415F78A1-2093-4303-B6F4-7C30DA7978B7}"/>
    <dgm:cxn modelId="{C66707D2-5505-418A-A7DB-4FE005F317EB}" type="presOf" srcId="{931001B5-DC25-42CA-A8A0-CC3D4CFE6C17}" destId="{81E6D3C4-8699-45AB-97F8-7ABF98C880BA}" srcOrd="0" destOrd="0" presId="urn:microsoft.com/office/officeart/2005/8/layout/list1"/>
    <dgm:cxn modelId="{31CE0C1B-EC27-4E05-8C5B-320AFB77C738}" type="presOf" srcId="{68B9CEEB-CB1C-4B3A-B2D2-D510CC3C6499}" destId="{612EAAC4-2EF7-43D6-8CEC-CA83C735E966}" srcOrd="0" destOrd="0" presId="urn:microsoft.com/office/officeart/2005/8/layout/list1"/>
    <dgm:cxn modelId="{7C5E796D-E09D-4D1F-9222-DB3B7191293D}" type="presOf" srcId="{0D08EB79-9342-400C-B23C-A91CCD426989}" destId="{C36039E6-98CB-4B41-A7CC-08EA1085177D}" srcOrd="0" destOrd="2" presId="urn:microsoft.com/office/officeart/2005/8/layout/list1"/>
    <dgm:cxn modelId="{83198B1C-53E3-45E6-9960-DEABF52BE187}" srcId="{68B9CEEB-CB1C-4B3A-B2D2-D510CC3C6499}" destId="{0D08EB79-9342-400C-B23C-A91CCD426989}" srcOrd="2" destOrd="0" parTransId="{AEFBDC5D-1A70-49BF-ACAD-8F95AD9023B0}" sibTransId="{DF006842-E680-425B-949C-FEE65A9595F7}"/>
    <dgm:cxn modelId="{7E97BD06-1A19-4959-AA01-917A956CC2FE}" type="presOf" srcId="{1E0C3843-1E1C-40E5-AFBC-B8A16BF85799}" destId="{C36039E6-98CB-4B41-A7CC-08EA1085177D}" srcOrd="0" destOrd="5" presId="urn:microsoft.com/office/officeart/2005/8/layout/list1"/>
    <dgm:cxn modelId="{16C28293-FF20-408A-BDED-E92C10CB3C47}" type="presParOf" srcId="{81E6D3C4-8699-45AB-97F8-7ABF98C880BA}" destId="{A0571D3E-81FF-40D5-8D8D-7F8DC2D45732}" srcOrd="0" destOrd="0" presId="urn:microsoft.com/office/officeart/2005/8/layout/list1"/>
    <dgm:cxn modelId="{D5D90C1D-A8BD-4EAA-B774-2630D0A96051}" type="presParOf" srcId="{A0571D3E-81FF-40D5-8D8D-7F8DC2D45732}" destId="{612EAAC4-2EF7-43D6-8CEC-CA83C735E966}" srcOrd="0" destOrd="0" presId="urn:microsoft.com/office/officeart/2005/8/layout/list1"/>
    <dgm:cxn modelId="{9A52953C-3889-4C2A-A12D-48AEE7365446}" type="presParOf" srcId="{A0571D3E-81FF-40D5-8D8D-7F8DC2D45732}" destId="{7C99E4EE-CB28-4D50-B426-858E82E5E2F6}" srcOrd="1" destOrd="0" presId="urn:microsoft.com/office/officeart/2005/8/layout/list1"/>
    <dgm:cxn modelId="{B723F8A7-5067-427D-B7A5-7B633DCF13F3}" type="presParOf" srcId="{81E6D3C4-8699-45AB-97F8-7ABF98C880BA}" destId="{D3255169-BBF1-41B1-B87E-4825C413FA4D}" srcOrd="1" destOrd="0" presId="urn:microsoft.com/office/officeart/2005/8/layout/list1"/>
    <dgm:cxn modelId="{B859C62F-0ECC-4623-AFA1-CBF29C692E3C}" type="presParOf" srcId="{81E6D3C4-8699-45AB-97F8-7ABF98C880BA}" destId="{C36039E6-98CB-4B41-A7CC-08EA1085177D}"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5416099-FEF2-4B69-9F4D-37482A24A5BB}" type="doc">
      <dgm:prSet loTypeId="urn:microsoft.com/office/officeart/2005/8/layout/list1" loCatId="list" qsTypeId="urn:microsoft.com/office/officeart/2005/8/quickstyle/3d5" qsCatId="3D" csTypeId="urn:microsoft.com/office/officeart/2005/8/colors/colorful1" csCatId="colorful"/>
      <dgm:spPr/>
      <dgm:t>
        <a:bodyPr/>
        <a:lstStyle/>
        <a:p>
          <a:endParaRPr lang="en-US"/>
        </a:p>
      </dgm:t>
    </dgm:pt>
    <dgm:pt modelId="{FE339501-B10A-40C4-BE2B-7881ABF4012F}">
      <dgm:prSet/>
      <dgm:spPr/>
      <dgm:t>
        <a:bodyPr/>
        <a:lstStyle/>
        <a:p>
          <a:pPr algn="ctr" rtl="1"/>
          <a:r>
            <a:rPr lang="fa-IR" dirty="0" smtClean="0">
              <a:cs typeface="B Titr" pitchFamily="2" charset="-78"/>
            </a:rPr>
            <a:t>اصلاح روابط از دیدگاه بحش خصوصی</a:t>
          </a:r>
          <a:endParaRPr lang="en-US" dirty="0">
            <a:cs typeface="B Titr" pitchFamily="2" charset="-78"/>
          </a:endParaRPr>
        </a:p>
      </dgm:t>
    </dgm:pt>
    <dgm:pt modelId="{5F61165D-ED62-41F2-842C-32232CE6D9BB}" type="parTrans" cxnId="{777BF956-D835-4C72-9EFE-51AB83E59A29}">
      <dgm:prSet/>
      <dgm:spPr/>
      <dgm:t>
        <a:bodyPr/>
        <a:lstStyle/>
        <a:p>
          <a:endParaRPr lang="en-US"/>
        </a:p>
      </dgm:t>
    </dgm:pt>
    <dgm:pt modelId="{F49FCF81-E661-470E-AD75-8481D86084C2}" type="sibTrans" cxnId="{777BF956-D835-4C72-9EFE-51AB83E59A29}">
      <dgm:prSet/>
      <dgm:spPr/>
      <dgm:t>
        <a:bodyPr/>
        <a:lstStyle/>
        <a:p>
          <a:endParaRPr lang="en-US"/>
        </a:p>
      </dgm:t>
    </dgm:pt>
    <dgm:pt modelId="{71103A7B-8077-4BC4-BACB-6F3921953879}">
      <dgm:prSet/>
      <dgm:spPr/>
      <dgm:t>
        <a:bodyPr/>
        <a:lstStyle/>
        <a:p>
          <a:pPr algn="justLow" rtl="1"/>
          <a:endParaRPr lang="en-US" dirty="0">
            <a:cs typeface="B Zar" pitchFamily="2" charset="-78"/>
          </a:endParaRPr>
        </a:p>
      </dgm:t>
    </dgm:pt>
    <dgm:pt modelId="{829A6968-0CFF-4033-BAD7-C085528507BA}" type="sibTrans" cxnId="{8D5369BD-590B-460A-AE5F-3EC4A9A670AA}">
      <dgm:prSet/>
      <dgm:spPr/>
      <dgm:t>
        <a:bodyPr/>
        <a:lstStyle/>
        <a:p>
          <a:endParaRPr lang="en-US"/>
        </a:p>
      </dgm:t>
    </dgm:pt>
    <dgm:pt modelId="{04EFA50B-B420-496F-BBCB-D73CE9417DE4}" type="parTrans" cxnId="{8D5369BD-590B-460A-AE5F-3EC4A9A670AA}">
      <dgm:prSet/>
      <dgm:spPr/>
      <dgm:t>
        <a:bodyPr/>
        <a:lstStyle/>
        <a:p>
          <a:endParaRPr lang="en-US"/>
        </a:p>
      </dgm:t>
    </dgm:pt>
    <dgm:pt modelId="{6AB190E8-11D2-4E43-BC89-3C153FA78A0D}">
      <dgm:prSet/>
      <dgm:spPr/>
      <dgm:t>
        <a:bodyPr/>
        <a:lstStyle/>
        <a:p>
          <a:pPr algn="justLow" rtl="1"/>
          <a:r>
            <a:rPr lang="fa-IR" dirty="0" smtClean="0">
              <a:cs typeface="B Zar" pitchFamily="2" charset="-78"/>
            </a:rPr>
            <a:t>استفاده از مزیت‌های نسبی (مواد اولیه و منابع مالی) برای بسط رابطه با طرف‌های چینی</a:t>
          </a:r>
          <a:endParaRPr lang="en-US" dirty="0">
            <a:cs typeface="B Zar" pitchFamily="2" charset="-78"/>
          </a:endParaRPr>
        </a:p>
      </dgm:t>
    </dgm:pt>
    <dgm:pt modelId="{87FBCFE9-5B18-4D9F-A1B8-4FAD4FBC8AB9}" type="sibTrans" cxnId="{3FA33161-4CE7-456C-B10B-2726C3E4397D}">
      <dgm:prSet/>
      <dgm:spPr/>
      <dgm:t>
        <a:bodyPr/>
        <a:lstStyle/>
        <a:p>
          <a:endParaRPr lang="en-US"/>
        </a:p>
      </dgm:t>
    </dgm:pt>
    <dgm:pt modelId="{B3B01B54-7678-4246-BA07-02858E127597}" type="parTrans" cxnId="{3FA33161-4CE7-456C-B10B-2726C3E4397D}">
      <dgm:prSet/>
      <dgm:spPr/>
      <dgm:t>
        <a:bodyPr/>
        <a:lstStyle/>
        <a:p>
          <a:endParaRPr lang="en-US"/>
        </a:p>
      </dgm:t>
    </dgm:pt>
    <dgm:pt modelId="{64DE4797-D1D5-4E09-A700-23499CA33641}">
      <dgm:prSet/>
      <dgm:spPr/>
      <dgm:t>
        <a:bodyPr/>
        <a:lstStyle/>
        <a:p>
          <a:pPr algn="justLow" rtl="1"/>
          <a:r>
            <a:rPr lang="fa-IR" dirty="0" smtClean="0">
              <a:cs typeface="B Zar" pitchFamily="2" charset="-78"/>
            </a:rPr>
            <a:t>استفاده از نیروی انسانی خارج از کشور در روابط مشترک با چین</a:t>
          </a:r>
          <a:endParaRPr lang="en-US" dirty="0">
            <a:cs typeface="B Zar" pitchFamily="2" charset="-78"/>
          </a:endParaRPr>
        </a:p>
      </dgm:t>
    </dgm:pt>
    <dgm:pt modelId="{5D69E9F9-25D1-4F8C-8CF1-B6276A076A08}" type="sibTrans" cxnId="{1FEAA47B-FA42-4E70-95CE-17616B52C853}">
      <dgm:prSet/>
      <dgm:spPr/>
      <dgm:t>
        <a:bodyPr/>
        <a:lstStyle/>
        <a:p>
          <a:endParaRPr lang="en-US"/>
        </a:p>
      </dgm:t>
    </dgm:pt>
    <dgm:pt modelId="{020302E0-32CE-4BFA-B7D5-F967CF213586}" type="parTrans" cxnId="{1FEAA47B-FA42-4E70-95CE-17616B52C853}">
      <dgm:prSet/>
      <dgm:spPr/>
      <dgm:t>
        <a:bodyPr/>
        <a:lstStyle/>
        <a:p>
          <a:endParaRPr lang="en-US"/>
        </a:p>
      </dgm:t>
    </dgm:pt>
    <dgm:pt modelId="{55AB582C-6F17-4D0A-9647-4A155F669992}">
      <dgm:prSet/>
      <dgm:spPr/>
      <dgm:t>
        <a:bodyPr/>
        <a:lstStyle/>
        <a:p>
          <a:pPr algn="justLow" rtl="1"/>
          <a:r>
            <a:rPr lang="fa-IR" dirty="0" smtClean="0">
              <a:cs typeface="B Zar" pitchFamily="2" charset="-78"/>
            </a:rPr>
            <a:t>تغییر نحوۀ برخورد، روحیه برای انجام مذاکرات، انجام معاملات و تسلیم نشدن به قدرت اقتصادی طرف دیگر</a:t>
          </a:r>
          <a:endParaRPr lang="en-US" dirty="0">
            <a:cs typeface="B Zar" pitchFamily="2" charset="-78"/>
          </a:endParaRPr>
        </a:p>
      </dgm:t>
    </dgm:pt>
    <dgm:pt modelId="{4DB05958-0614-4188-B713-D65B36542D82}" type="sibTrans" cxnId="{111E4EEA-3EC5-4D32-A0DD-95820E5CEE0B}">
      <dgm:prSet/>
      <dgm:spPr/>
      <dgm:t>
        <a:bodyPr/>
        <a:lstStyle/>
        <a:p>
          <a:endParaRPr lang="en-US"/>
        </a:p>
      </dgm:t>
    </dgm:pt>
    <dgm:pt modelId="{9A7E87BF-97D1-4B52-8354-A5F539D6BDE6}" type="parTrans" cxnId="{111E4EEA-3EC5-4D32-A0DD-95820E5CEE0B}">
      <dgm:prSet/>
      <dgm:spPr/>
      <dgm:t>
        <a:bodyPr/>
        <a:lstStyle/>
        <a:p>
          <a:endParaRPr lang="en-US"/>
        </a:p>
      </dgm:t>
    </dgm:pt>
    <dgm:pt modelId="{FA67F119-1471-46B0-BB90-CE5E78DAE82D}">
      <dgm:prSet/>
      <dgm:spPr/>
      <dgm:t>
        <a:bodyPr/>
        <a:lstStyle/>
        <a:p>
          <a:pPr algn="justLow" rtl="1"/>
          <a:r>
            <a:rPr lang="fa-IR" dirty="0" smtClean="0">
              <a:cs typeface="B Zar" pitchFamily="2" charset="-78"/>
            </a:rPr>
            <a:t>حرکت از واردات به سمت تولید مشترک با چینی‌ها در خاک ایران برای کاهش هزینه‌ها (ازجمله هزینه‌های تعرفه)</a:t>
          </a:r>
          <a:endParaRPr lang="en-US" dirty="0">
            <a:cs typeface="B Zar" pitchFamily="2" charset="-78"/>
          </a:endParaRPr>
        </a:p>
      </dgm:t>
    </dgm:pt>
    <dgm:pt modelId="{6B1D46BF-A26F-465B-B46C-153A1EBD145B}" type="sibTrans" cxnId="{207A2E78-B695-45EC-B026-00A95C77989E}">
      <dgm:prSet/>
      <dgm:spPr/>
      <dgm:t>
        <a:bodyPr/>
        <a:lstStyle/>
        <a:p>
          <a:endParaRPr lang="en-US"/>
        </a:p>
      </dgm:t>
    </dgm:pt>
    <dgm:pt modelId="{2E15107D-6133-47A4-B514-D17D8DF5E2C5}" type="parTrans" cxnId="{207A2E78-B695-45EC-B026-00A95C77989E}">
      <dgm:prSet/>
      <dgm:spPr/>
      <dgm:t>
        <a:bodyPr/>
        <a:lstStyle/>
        <a:p>
          <a:endParaRPr lang="en-US"/>
        </a:p>
      </dgm:t>
    </dgm:pt>
    <dgm:pt modelId="{2EA65805-4D21-4AFE-B13E-4283CC9DA895}">
      <dgm:prSet/>
      <dgm:spPr/>
      <dgm:t>
        <a:bodyPr/>
        <a:lstStyle/>
        <a:p>
          <a:pPr algn="justLow" rtl="1"/>
          <a:r>
            <a:rPr lang="fa-IR" dirty="0" smtClean="0">
              <a:cs typeface="B Zar" pitchFamily="2" charset="-78"/>
            </a:rPr>
            <a:t>استفاده از امکانات تجاری هنگ‌کنگ و تایوان بر محور روابط با چین</a:t>
          </a:r>
          <a:endParaRPr lang="en-US" dirty="0">
            <a:cs typeface="B Zar" pitchFamily="2" charset="-78"/>
          </a:endParaRPr>
        </a:p>
      </dgm:t>
    </dgm:pt>
    <dgm:pt modelId="{4CDB0020-96AE-4D81-A9F2-D12DCA14188D}" type="sibTrans" cxnId="{0546E66D-4C21-4875-9144-37252818B3BC}">
      <dgm:prSet/>
      <dgm:spPr/>
      <dgm:t>
        <a:bodyPr/>
        <a:lstStyle/>
        <a:p>
          <a:endParaRPr lang="en-US"/>
        </a:p>
      </dgm:t>
    </dgm:pt>
    <dgm:pt modelId="{C25AE64B-D704-4585-B59F-CE4F2F2F4349}" type="parTrans" cxnId="{0546E66D-4C21-4875-9144-37252818B3BC}">
      <dgm:prSet/>
      <dgm:spPr/>
      <dgm:t>
        <a:bodyPr/>
        <a:lstStyle/>
        <a:p>
          <a:endParaRPr lang="en-US"/>
        </a:p>
      </dgm:t>
    </dgm:pt>
    <dgm:pt modelId="{42F37749-CA84-4A07-AACB-E8FAC1BB8850}" type="pres">
      <dgm:prSet presAssocID="{65416099-FEF2-4B69-9F4D-37482A24A5BB}" presName="linear" presStyleCnt="0">
        <dgm:presLayoutVars>
          <dgm:dir/>
          <dgm:animLvl val="lvl"/>
          <dgm:resizeHandles val="exact"/>
        </dgm:presLayoutVars>
      </dgm:prSet>
      <dgm:spPr/>
      <dgm:t>
        <a:bodyPr/>
        <a:lstStyle/>
        <a:p>
          <a:endParaRPr lang="en-US"/>
        </a:p>
      </dgm:t>
    </dgm:pt>
    <dgm:pt modelId="{05E9AE3A-8B04-4CB1-9B57-7B9C0A3DE111}" type="pres">
      <dgm:prSet presAssocID="{FE339501-B10A-40C4-BE2B-7881ABF4012F}" presName="parentLin" presStyleCnt="0"/>
      <dgm:spPr/>
    </dgm:pt>
    <dgm:pt modelId="{955095E1-3B47-44EC-918F-96E24A722F21}" type="pres">
      <dgm:prSet presAssocID="{FE339501-B10A-40C4-BE2B-7881ABF4012F}" presName="parentLeftMargin" presStyleLbl="node1" presStyleIdx="0" presStyleCnt="1"/>
      <dgm:spPr/>
      <dgm:t>
        <a:bodyPr/>
        <a:lstStyle/>
        <a:p>
          <a:endParaRPr lang="en-US"/>
        </a:p>
      </dgm:t>
    </dgm:pt>
    <dgm:pt modelId="{65482427-5436-4D30-A7E8-62AA1C1A363A}" type="pres">
      <dgm:prSet presAssocID="{FE339501-B10A-40C4-BE2B-7881ABF4012F}" presName="parentText" presStyleLbl="node1" presStyleIdx="0" presStyleCnt="1">
        <dgm:presLayoutVars>
          <dgm:chMax val="0"/>
          <dgm:bulletEnabled val="1"/>
        </dgm:presLayoutVars>
      </dgm:prSet>
      <dgm:spPr/>
      <dgm:t>
        <a:bodyPr/>
        <a:lstStyle/>
        <a:p>
          <a:endParaRPr lang="en-US"/>
        </a:p>
      </dgm:t>
    </dgm:pt>
    <dgm:pt modelId="{E9E37CBD-E741-4916-B6C0-778CA8AA1C7E}" type="pres">
      <dgm:prSet presAssocID="{FE339501-B10A-40C4-BE2B-7881ABF4012F}" presName="negativeSpace" presStyleCnt="0"/>
      <dgm:spPr/>
    </dgm:pt>
    <dgm:pt modelId="{9AF8FB28-5EB0-44A0-A873-9EA283DC3C3D}" type="pres">
      <dgm:prSet presAssocID="{FE339501-B10A-40C4-BE2B-7881ABF4012F}" presName="childText" presStyleLbl="conFgAcc1" presStyleIdx="0" presStyleCnt="1">
        <dgm:presLayoutVars>
          <dgm:bulletEnabled val="1"/>
        </dgm:presLayoutVars>
      </dgm:prSet>
      <dgm:spPr/>
      <dgm:t>
        <a:bodyPr/>
        <a:lstStyle/>
        <a:p>
          <a:endParaRPr lang="en-US"/>
        </a:p>
      </dgm:t>
    </dgm:pt>
  </dgm:ptLst>
  <dgm:cxnLst>
    <dgm:cxn modelId="{0546E66D-4C21-4875-9144-37252818B3BC}" srcId="{FE339501-B10A-40C4-BE2B-7881ABF4012F}" destId="{2EA65805-4D21-4AFE-B13E-4283CC9DA895}" srcOrd="0" destOrd="0" parTransId="{C25AE64B-D704-4585-B59F-CE4F2F2F4349}" sibTransId="{4CDB0020-96AE-4D81-A9F2-D12DCA14188D}"/>
    <dgm:cxn modelId="{AD17AAB2-73F0-419B-A6F5-3B4BD9C286FD}" type="presOf" srcId="{64DE4797-D1D5-4E09-A700-23499CA33641}" destId="{9AF8FB28-5EB0-44A0-A873-9EA283DC3C3D}" srcOrd="0" destOrd="3" presId="urn:microsoft.com/office/officeart/2005/8/layout/list1"/>
    <dgm:cxn modelId="{111E4EEA-3EC5-4D32-A0DD-95820E5CEE0B}" srcId="{FE339501-B10A-40C4-BE2B-7881ABF4012F}" destId="{55AB582C-6F17-4D0A-9647-4A155F669992}" srcOrd="2" destOrd="0" parTransId="{9A7E87BF-97D1-4B52-8354-A5F539D6BDE6}" sibTransId="{4DB05958-0614-4188-B713-D65B36542D82}"/>
    <dgm:cxn modelId="{777BF956-D835-4C72-9EFE-51AB83E59A29}" srcId="{65416099-FEF2-4B69-9F4D-37482A24A5BB}" destId="{FE339501-B10A-40C4-BE2B-7881ABF4012F}" srcOrd="0" destOrd="0" parTransId="{5F61165D-ED62-41F2-842C-32232CE6D9BB}" sibTransId="{F49FCF81-E661-470E-AD75-8481D86084C2}"/>
    <dgm:cxn modelId="{9BAB6BC0-0135-45FD-8655-931F0A967818}" type="presOf" srcId="{55AB582C-6F17-4D0A-9647-4A155F669992}" destId="{9AF8FB28-5EB0-44A0-A873-9EA283DC3C3D}" srcOrd="0" destOrd="2" presId="urn:microsoft.com/office/officeart/2005/8/layout/list1"/>
    <dgm:cxn modelId="{6459E616-68E2-43B5-B342-B6C6021ABEA2}" type="presOf" srcId="{FE339501-B10A-40C4-BE2B-7881ABF4012F}" destId="{955095E1-3B47-44EC-918F-96E24A722F21}" srcOrd="0" destOrd="0" presId="urn:microsoft.com/office/officeart/2005/8/layout/list1"/>
    <dgm:cxn modelId="{3FA33161-4CE7-456C-B10B-2726C3E4397D}" srcId="{FE339501-B10A-40C4-BE2B-7881ABF4012F}" destId="{6AB190E8-11D2-4E43-BC89-3C153FA78A0D}" srcOrd="4" destOrd="0" parTransId="{B3B01B54-7678-4246-BA07-02858E127597}" sibTransId="{87FBCFE9-5B18-4D9F-A1B8-4FAD4FBC8AB9}"/>
    <dgm:cxn modelId="{207A2E78-B695-45EC-B026-00A95C77989E}" srcId="{FE339501-B10A-40C4-BE2B-7881ABF4012F}" destId="{FA67F119-1471-46B0-BB90-CE5E78DAE82D}" srcOrd="1" destOrd="0" parTransId="{2E15107D-6133-47A4-B514-D17D8DF5E2C5}" sibTransId="{6B1D46BF-A26F-465B-B46C-153A1EBD145B}"/>
    <dgm:cxn modelId="{874D5AEC-3A86-4572-BEAC-34F508FA756A}" type="presOf" srcId="{65416099-FEF2-4B69-9F4D-37482A24A5BB}" destId="{42F37749-CA84-4A07-AACB-E8FAC1BB8850}" srcOrd="0" destOrd="0" presId="urn:microsoft.com/office/officeart/2005/8/layout/list1"/>
    <dgm:cxn modelId="{E9832AD7-011E-4831-838F-0E749B939AF2}" type="presOf" srcId="{FA67F119-1471-46B0-BB90-CE5E78DAE82D}" destId="{9AF8FB28-5EB0-44A0-A873-9EA283DC3C3D}" srcOrd="0" destOrd="1" presId="urn:microsoft.com/office/officeart/2005/8/layout/list1"/>
    <dgm:cxn modelId="{BDF51086-2B67-4492-9992-554950D75CEC}" type="presOf" srcId="{6AB190E8-11D2-4E43-BC89-3C153FA78A0D}" destId="{9AF8FB28-5EB0-44A0-A873-9EA283DC3C3D}" srcOrd="0" destOrd="4" presId="urn:microsoft.com/office/officeart/2005/8/layout/list1"/>
    <dgm:cxn modelId="{1FEAA47B-FA42-4E70-95CE-17616B52C853}" srcId="{FE339501-B10A-40C4-BE2B-7881ABF4012F}" destId="{64DE4797-D1D5-4E09-A700-23499CA33641}" srcOrd="3" destOrd="0" parTransId="{020302E0-32CE-4BFA-B7D5-F967CF213586}" sibTransId="{5D69E9F9-25D1-4F8C-8CF1-B6276A076A08}"/>
    <dgm:cxn modelId="{DA582E50-BA6D-4071-89AE-5778301A14DD}" type="presOf" srcId="{FE339501-B10A-40C4-BE2B-7881ABF4012F}" destId="{65482427-5436-4D30-A7E8-62AA1C1A363A}" srcOrd="1" destOrd="0" presId="urn:microsoft.com/office/officeart/2005/8/layout/list1"/>
    <dgm:cxn modelId="{0533C6BD-549B-4B81-8B2D-341D23A2F91A}" type="presOf" srcId="{2EA65805-4D21-4AFE-B13E-4283CC9DA895}" destId="{9AF8FB28-5EB0-44A0-A873-9EA283DC3C3D}" srcOrd="0" destOrd="0" presId="urn:microsoft.com/office/officeart/2005/8/layout/list1"/>
    <dgm:cxn modelId="{B99513CD-F962-42E8-A38C-8901AF21AFE5}" type="presOf" srcId="{71103A7B-8077-4BC4-BACB-6F3921953879}" destId="{9AF8FB28-5EB0-44A0-A873-9EA283DC3C3D}" srcOrd="0" destOrd="5" presId="urn:microsoft.com/office/officeart/2005/8/layout/list1"/>
    <dgm:cxn modelId="{8D5369BD-590B-460A-AE5F-3EC4A9A670AA}" srcId="{FE339501-B10A-40C4-BE2B-7881ABF4012F}" destId="{71103A7B-8077-4BC4-BACB-6F3921953879}" srcOrd="5" destOrd="0" parTransId="{04EFA50B-B420-496F-BBCB-D73CE9417DE4}" sibTransId="{829A6968-0CFF-4033-BAD7-C085528507BA}"/>
    <dgm:cxn modelId="{FB1167C6-93A0-4BEA-A973-756FA8229A5B}" type="presParOf" srcId="{42F37749-CA84-4A07-AACB-E8FAC1BB8850}" destId="{05E9AE3A-8B04-4CB1-9B57-7B9C0A3DE111}" srcOrd="0" destOrd="0" presId="urn:microsoft.com/office/officeart/2005/8/layout/list1"/>
    <dgm:cxn modelId="{08049152-E87F-4A40-AB3B-774EFE0AD7F3}" type="presParOf" srcId="{05E9AE3A-8B04-4CB1-9B57-7B9C0A3DE111}" destId="{955095E1-3B47-44EC-918F-96E24A722F21}" srcOrd="0" destOrd="0" presId="urn:microsoft.com/office/officeart/2005/8/layout/list1"/>
    <dgm:cxn modelId="{E828D903-3B6D-4717-AC3C-EC25A3A51465}" type="presParOf" srcId="{05E9AE3A-8B04-4CB1-9B57-7B9C0A3DE111}" destId="{65482427-5436-4D30-A7E8-62AA1C1A363A}" srcOrd="1" destOrd="0" presId="urn:microsoft.com/office/officeart/2005/8/layout/list1"/>
    <dgm:cxn modelId="{2A7FF37D-81A6-45FE-96C7-6AACE5A2640E}" type="presParOf" srcId="{42F37749-CA84-4A07-AACB-E8FAC1BB8850}" destId="{E9E37CBD-E741-4916-B6C0-778CA8AA1C7E}" srcOrd="1" destOrd="0" presId="urn:microsoft.com/office/officeart/2005/8/layout/list1"/>
    <dgm:cxn modelId="{13FC89A9-EC1E-4F26-B6BA-6D9821EF0D89}" type="presParOf" srcId="{42F37749-CA84-4A07-AACB-E8FAC1BB8850}" destId="{9AF8FB28-5EB0-44A0-A873-9EA283DC3C3D}"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3A333AE-7D58-4604-86F0-D3310016F364}" type="doc">
      <dgm:prSet loTypeId="urn:microsoft.com/office/officeart/2005/8/layout/list1" loCatId="list" qsTypeId="urn:microsoft.com/office/officeart/2005/8/quickstyle/3d5" qsCatId="3D" csTypeId="urn:microsoft.com/office/officeart/2005/8/colors/colorful1" csCatId="colorful" phldr="1"/>
      <dgm:spPr/>
      <dgm:t>
        <a:bodyPr/>
        <a:lstStyle/>
        <a:p>
          <a:endParaRPr lang="en-US"/>
        </a:p>
      </dgm:t>
    </dgm:pt>
    <dgm:pt modelId="{F5C2ED98-83DD-4ED3-BEBA-DDF113FB90CC}">
      <dgm:prSet/>
      <dgm:spPr/>
      <dgm:t>
        <a:bodyPr/>
        <a:lstStyle/>
        <a:p>
          <a:pPr algn="ctr" rtl="1"/>
          <a:r>
            <a:rPr lang="fa-IR" dirty="0" smtClean="0">
              <a:cs typeface="B Titr" pitchFamily="2" charset="-78"/>
            </a:rPr>
            <a:t>اصلاح روابط از دیدگاه بحش خصوصی</a:t>
          </a:r>
          <a:endParaRPr lang="en-US" dirty="0">
            <a:cs typeface="B Titr" pitchFamily="2" charset="-78"/>
          </a:endParaRPr>
        </a:p>
      </dgm:t>
    </dgm:pt>
    <dgm:pt modelId="{D64BF27C-141A-403F-BA80-81B7C3252EFF}" type="parTrans" cxnId="{6530ADF9-4B9F-4794-ABB8-371BBB20D63D}">
      <dgm:prSet/>
      <dgm:spPr/>
      <dgm:t>
        <a:bodyPr/>
        <a:lstStyle/>
        <a:p>
          <a:endParaRPr lang="en-US"/>
        </a:p>
      </dgm:t>
    </dgm:pt>
    <dgm:pt modelId="{FB5784FC-7404-47C6-B659-2F6FD19FA68E}" type="sibTrans" cxnId="{6530ADF9-4B9F-4794-ABB8-371BBB20D63D}">
      <dgm:prSet/>
      <dgm:spPr/>
      <dgm:t>
        <a:bodyPr/>
        <a:lstStyle/>
        <a:p>
          <a:endParaRPr lang="en-US"/>
        </a:p>
      </dgm:t>
    </dgm:pt>
    <dgm:pt modelId="{CFB997DF-1508-4103-8256-AFB000DF90D0}">
      <dgm:prSet/>
      <dgm:spPr/>
      <dgm:t>
        <a:bodyPr/>
        <a:lstStyle/>
        <a:p>
          <a:pPr algn="justLow" rtl="1"/>
          <a:r>
            <a:rPr lang="fa-IR" dirty="0" smtClean="0">
              <a:cs typeface="B Zar" pitchFamily="2" charset="-78"/>
            </a:rPr>
            <a:t>تکیه بر تصمیمات جمعی اتاق بازرگانی برای مقابله با عدم‌تساوی‌ها در رابطۀ اقتصادی مشترک دو کشور</a:t>
          </a:r>
          <a:endParaRPr lang="en-US" dirty="0">
            <a:cs typeface="B Zar" pitchFamily="2" charset="-78"/>
          </a:endParaRPr>
        </a:p>
      </dgm:t>
    </dgm:pt>
    <dgm:pt modelId="{BB7376C9-8638-409A-A84F-7EA096BB41CD}" type="parTrans" cxnId="{B1B3E84D-43AF-46F0-A810-C41ACA1F3C10}">
      <dgm:prSet/>
      <dgm:spPr/>
      <dgm:t>
        <a:bodyPr/>
        <a:lstStyle/>
        <a:p>
          <a:endParaRPr lang="en-US"/>
        </a:p>
      </dgm:t>
    </dgm:pt>
    <dgm:pt modelId="{A0732A02-9C96-41AB-BE34-13A7FB7CC0BF}" type="sibTrans" cxnId="{B1B3E84D-43AF-46F0-A810-C41ACA1F3C10}">
      <dgm:prSet/>
      <dgm:spPr/>
      <dgm:t>
        <a:bodyPr/>
        <a:lstStyle/>
        <a:p>
          <a:endParaRPr lang="en-US"/>
        </a:p>
      </dgm:t>
    </dgm:pt>
    <dgm:pt modelId="{F527FC5F-4DCF-460A-A763-BBB7DFF98149}">
      <dgm:prSet/>
      <dgm:spPr/>
      <dgm:t>
        <a:bodyPr/>
        <a:lstStyle/>
        <a:p>
          <a:pPr algn="justLow" rtl="1"/>
          <a:r>
            <a:rPr lang="fa-IR" dirty="0" smtClean="0">
              <a:cs typeface="B Zar" pitchFamily="2" charset="-78"/>
            </a:rPr>
            <a:t>عدم رقابت غیرضروری در برخوردهای تجاری با چین (به دلیل اتخاذ سیاست‌های تجاری متمرکز و مشترک توسط طرف دیگر)</a:t>
          </a:r>
          <a:endParaRPr lang="en-US" dirty="0">
            <a:cs typeface="B Zar" pitchFamily="2" charset="-78"/>
          </a:endParaRPr>
        </a:p>
      </dgm:t>
    </dgm:pt>
    <dgm:pt modelId="{4E539FAB-F3C3-4635-83C5-8457C2B0012F}" type="parTrans" cxnId="{41C9CDE8-C65A-4B27-8858-E228D3EF2B74}">
      <dgm:prSet/>
      <dgm:spPr/>
      <dgm:t>
        <a:bodyPr/>
        <a:lstStyle/>
        <a:p>
          <a:endParaRPr lang="en-US"/>
        </a:p>
      </dgm:t>
    </dgm:pt>
    <dgm:pt modelId="{28710E8F-6FC1-405F-B6F4-2B7FB113F9BA}" type="sibTrans" cxnId="{41C9CDE8-C65A-4B27-8858-E228D3EF2B74}">
      <dgm:prSet/>
      <dgm:spPr/>
      <dgm:t>
        <a:bodyPr/>
        <a:lstStyle/>
        <a:p>
          <a:endParaRPr lang="en-US"/>
        </a:p>
      </dgm:t>
    </dgm:pt>
    <dgm:pt modelId="{5C5F0EA7-5AE5-487C-8551-764FE3EF5B6C}">
      <dgm:prSet/>
      <dgm:spPr/>
      <dgm:t>
        <a:bodyPr/>
        <a:lstStyle/>
        <a:p>
          <a:pPr algn="justLow" rtl="1"/>
          <a:r>
            <a:rPr lang="fa-IR" dirty="0" smtClean="0">
              <a:cs typeface="B Zar" pitchFamily="2" charset="-78"/>
            </a:rPr>
            <a:t>اخذ دانش بیشتر از چین، فرهنگ چین، اخلاق چین، .... و تسلط بر زبان. اعزام دانشجو به چین</a:t>
          </a:r>
          <a:endParaRPr lang="en-US" dirty="0">
            <a:cs typeface="B Zar" pitchFamily="2" charset="-78"/>
          </a:endParaRPr>
        </a:p>
      </dgm:t>
    </dgm:pt>
    <dgm:pt modelId="{57BD5081-5F53-484B-A6CB-83A56E9B5F3E}" type="parTrans" cxnId="{68F51F10-BC01-4549-9A2E-9406632F15F8}">
      <dgm:prSet/>
      <dgm:spPr/>
      <dgm:t>
        <a:bodyPr/>
        <a:lstStyle/>
        <a:p>
          <a:endParaRPr lang="en-US"/>
        </a:p>
      </dgm:t>
    </dgm:pt>
    <dgm:pt modelId="{A0AF2883-334B-477F-B217-6ECC4048B3F9}" type="sibTrans" cxnId="{68F51F10-BC01-4549-9A2E-9406632F15F8}">
      <dgm:prSet/>
      <dgm:spPr/>
      <dgm:t>
        <a:bodyPr/>
        <a:lstStyle/>
        <a:p>
          <a:endParaRPr lang="en-US"/>
        </a:p>
      </dgm:t>
    </dgm:pt>
    <dgm:pt modelId="{A27B23CF-C3AE-486D-85BB-A14CB3320EB1}">
      <dgm:prSet/>
      <dgm:spPr/>
      <dgm:t>
        <a:bodyPr/>
        <a:lstStyle/>
        <a:p>
          <a:pPr algn="justLow" rtl="1"/>
          <a:r>
            <a:rPr lang="fa-IR" dirty="0" smtClean="0">
              <a:cs typeface="B Zar" pitchFamily="2" charset="-78"/>
            </a:rPr>
            <a:t>سرمایه گذاری مشترک با چینی‌ها در کشورهای ثالث (میزبان9 برای اجرای پروژه های زیربنایی و عمرانی در کشورهای میزبان جهت استفاده از مزیت های نسبی (نیروی کار کارآمد ایرانی در خارج از کشور)</a:t>
          </a:r>
          <a:endParaRPr lang="en-US" dirty="0">
            <a:cs typeface="B Zar" pitchFamily="2" charset="-78"/>
          </a:endParaRPr>
        </a:p>
      </dgm:t>
    </dgm:pt>
    <dgm:pt modelId="{1558AE73-DE24-4E2C-8B1C-9D2B3083E63B}" type="parTrans" cxnId="{A0DA7E7C-7E3D-4D0C-9DB9-F6BA59C75C2D}">
      <dgm:prSet/>
      <dgm:spPr/>
      <dgm:t>
        <a:bodyPr/>
        <a:lstStyle/>
        <a:p>
          <a:endParaRPr lang="en-US"/>
        </a:p>
      </dgm:t>
    </dgm:pt>
    <dgm:pt modelId="{4878E0E9-19C9-4F00-8DA4-CFE0FE2A4DE4}" type="sibTrans" cxnId="{A0DA7E7C-7E3D-4D0C-9DB9-F6BA59C75C2D}">
      <dgm:prSet/>
      <dgm:spPr/>
      <dgm:t>
        <a:bodyPr/>
        <a:lstStyle/>
        <a:p>
          <a:endParaRPr lang="en-US"/>
        </a:p>
      </dgm:t>
    </dgm:pt>
    <dgm:pt modelId="{D35811BA-A48E-49C8-8B2F-8F46691E114E}" type="pres">
      <dgm:prSet presAssocID="{C3A333AE-7D58-4604-86F0-D3310016F364}" presName="linear" presStyleCnt="0">
        <dgm:presLayoutVars>
          <dgm:dir/>
          <dgm:animLvl val="lvl"/>
          <dgm:resizeHandles val="exact"/>
        </dgm:presLayoutVars>
      </dgm:prSet>
      <dgm:spPr/>
      <dgm:t>
        <a:bodyPr/>
        <a:lstStyle/>
        <a:p>
          <a:endParaRPr lang="en-US"/>
        </a:p>
      </dgm:t>
    </dgm:pt>
    <dgm:pt modelId="{DFFA25E3-2742-4201-993C-0C3CACB8BD87}" type="pres">
      <dgm:prSet presAssocID="{F5C2ED98-83DD-4ED3-BEBA-DDF113FB90CC}" presName="parentLin" presStyleCnt="0"/>
      <dgm:spPr/>
    </dgm:pt>
    <dgm:pt modelId="{6BA757BE-610B-48A6-9FBE-E702D229921D}" type="pres">
      <dgm:prSet presAssocID="{F5C2ED98-83DD-4ED3-BEBA-DDF113FB90CC}" presName="parentLeftMargin" presStyleLbl="node1" presStyleIdx="0" presStyleCnt="1"/>
      <dgm:spPr/>
      <dgm:t>
        <a:bodyPr/>
        <a:lstStyle/>
        <a:p>
          <a:endParaRPr lang="en-US"/>
        </a:p>
      </dgm:t>
    </dgm:pt>
    <dgm:pt modelId="{382F7158-0E7B-47D6-AD97-74923D026B79}" type="pres">
      <dgm:prSet presAssocID="{F5C2ED98-83DD-4ED3-BEBA-DDF113FB90CC}" presName="parentText" presStyleLbl="node1" presStyleIdx="0" presStyleCnt="1">
        <dgm:presLayoutVars>
          <dgm:chMax val="0"/>
          <dgm:bulletEnabled val="1"/>
        </dgm:presLayoutVars>
      </dgm:prSet>
      <dgm:spPr/>
      <dgm:t>
        <a:bodyPr/>
        <a:lstStyle/>
        <a:p>
          <a:endParaRPr lang="en-US"/>
        </a:p>
      </dgm:t>
    </dgm:pt>
    <dgm:pt modelId="{8FC2438C-5069-44AC-95DC-3FFC45E60B05}" type="pres">
      <dgm:prSet presAssocID="{F5C2ED98-83DD-4ED3-BEBA-DDF113FB90CC}" presName="negativeSpace" presStyleCnt="0"/>
      <dgm:spPr/>
    </dgm:pt>
    <dgm:pt modelId="{C56B45E7-8050-47F7-B5A8-AA210E7534A5}" type="pres">
      <dgm:prSet presAssocID="{F5C2ED98-83DD-4ED3-BEBA-DDF113FB90CC}" presName="childText" presStyleLbl="conFgAcc1" presStyleIdx="0" presStyleCnt="1">
        <dgm:presLayoutVars>
          <dgm:bulletEnabled val="1"/>
        </dgm:presLayoutVars>
      </dgm:prSet>
      <dgm:spPr/>
      <dgm:t>
        <a:bodyPr/>
        <a:lstStyle/>
        <a:p>
          <a:endParaRPr lang="en-US"/>
        </a:p>
      </dgm:t>
    </dgm:pt>
  </dgm:ptLst>
  <dgm:cxnLst>
    <dgm:cxn modelId="{CFBDB39B-3819-4212-8040-B36254BF675B}" type="presOf" srcId="{F5C2ED98-83DD-4ED3-BEBA-DDF113FB90CC}" destId="{382F7158-0E7B-47D6-AD97-74923D026B79}" srcOrd="1" destOrd="0" presId="urn:microsoft.com/office/officeart/2005/8/layout/list1"/>
    <dgm:cxn modelId="{B262E8C6-E88E-4185-8F59-4C819147BCD1}" type="presOf" srcId="{A27B23CF-C3AE-486D-85BB-A14CB3320EB1}" destId="{C56B45E7-8050-47F7-B5A8-AA210E7534A5}" srcOrd="0" destOrd="3" presId="urn:microsoft.com/office/officeart/2005/8/layout/list1"/>
    <dgm:cxn modelId="{91DB1EAC-C80B-407E-9187-854F87C5AE5C}" type="presOf" srcId="{F5C2ED98-83DD-4ED3-BEBA-DDF113FB90CC}" destId="{6BA757BE-610B-48A6-9FBE-E702D229921D}" srcOrd="0" destOrd="0" presId="urn:microsoft.com/office/officeart/2005/8/layout/list1"/>
    <dgm:cxn modelId="{B1B3E84D-43AF-46F0-A810-C41ACA1F3C10}" srcId="{F5C2ED98-83DD-4ED3-BEBA-DDF113FB90CC}" destId="{CFB997DF-1508-4103-8256-AFB000DF90D0}" srcOrd="0" destOrd="0" parTransId="{BB7376C9-8638-409A-A84F-7EA096BB41CD}" sibTransId="{A0732A02-9C96-41AB-BE34-13A7FB7CC0BF}"/>
    <dgm:cxn modelId="{3E604336-AA75-4B4C-BC9B-B57B1593D527}" type="presOf" srcId="{F527FC5F-4DCF-460A-A763-BBB7DFF98149}" destId="{C56B45E7-8050-47F7-B5A8-AA210E7534A5}" srcOrd="0" destOrd="1" presId="urn:microsoft.com/office/officeart/2005/8/layout/list1"/>
    <dgm:cxn modelId="{7FD41F65-A7CC-4AF7-BB49-173A15738883}" type="presOf" srcId="{CFB997DF-1508-4103-8256-AFB000DF90D0}" destId="{C56B45E7-8050-47F7-B5A8-AA210E7534A5}" srcOrd="0" destOrd="0" presId="urn:microsoft.com/office/officeart/2005/8/layout/list1"/>
    <dgm:cxn modelId="{68F51F10-BC01-4549-9A2E-9406632F15F8}" srcId="{F5C2ED98-83DD-4ED3-BEBA-DDF113FB90CC}" destId="{5C5F0EA7-5AE5-487C-8551-764FE3EF5B6C}" srcOrd="2" destOrd="0" parTransId="{57BD5081-5F53-484B-A6CB-83A56E9B5F3E}" sibTransId="{A0AF2883-334B-477F-B217-6ECC4048B3F9}"/>
    <dgm:cxn modelId="{6530ADF9-4B9F-4794-ABB8-371BBB20D63D}" srcId="{C3A333AE-7D58-4604-86F0-D3310016F364}" destId="{F5C2ED98-83DD-4ED3-BEBA-DDF113FB90CC}" srcOrd="0" destOrd="0" parTransId="{D64BF27C-141A-403F-BA80-81B7C3252EFF}" sibTransId="{FB5784FC-7404-47C6-B659-2F6FD19FA68E}"/>
    <dgm:cxn modelId="{86746FAF-73D9-4B3F-B09E-82A4ADC2A2F1}" type="presOf" srcId="{5C5F0EA7-5AE5-487C-8551-764FE3EF5B6C}" destId="{C56B45E7-8050-47F7-B5A8-AA210E7534A5}" srcOrd="0" destOrd="2" presId="urn:microsoft.com/office/officeart/2005/8/layout/list1"/>
    <dgm:cxn modelId="{41C9CDE8-C65A-4B27-8858-E228D3EF2B74}" srcId="{F5C2ED98-83DD-4ED3-BEBA-DDF113FB90CC}" destId="{F527FC5F-4DCF-460A-A763-BBB7DFF98149}" srcOrd="1" destOrd="0" parTransId="{4E539FAB-F3C3-4635-83C5-8457C2B0012F}" sibTransId="{28710E8F-6FC1-405F-B6F4-2B7FB113F9BA}"/>
    <dgm:cxn modelId="{79693CA0-F893-4F58-93D8-E96D5198922C}" type="presOf" srcId="{C3A333AE-7D58-4604-86F0-D3310016F364}" destId="{D35811BA-A48E-49C8-8B2F-8F46691E114E}" srcOrd="0" destOrd="0" presId="urn:microsoft.com/office/officeart/2005/8/layout/list1"/>
    <dgm:cxn modelId="{A0DA7E7C-7E3D-4D0C-9DB9-F6BA59C75C2D}" srcId="{F5C2ED98-83DD-4ED3-BEBA-DDF113FB90CC}" destId="{A27B23CF-C3AE-486D-85BB-A14CB3320EB1}" srcOrd="3" destOrd="0" parTransId="{1558AE73-DE24-4E2C-8B1C-9D2B3083E63B}" sibTransId="{4878E0E9-19C9-4F00-8DA4-CFE0FE2A4DE4}"/>
    <dgm:cxn modelId="{D14A00E6-FDED-4927-A592-FA70271505C3}" type="presParOf" srcId="{D35811BA-A48E-49C8-8B2F-8F46691E114E}" destId="{DFFA25E3-2742-4201-993C-0C3CACB8BD87}" srcOrd="0" destOrd="0" presId="urn:microsoft.com/office/officeart/2005/8/layout/list1"/>
    <dgm:cxn modelId="{85FE2A2E-009E-4EDB-BC7E-5DAEE5782DC8}" type="presParOf" srcId="{DFFA25E3-2742-4201-993C-0C3CACB8BD87}" destId="{6BA757BE-610B-48A6-9FBE-E702D229921D}" srcOrd="0" destOrd="0" presId="urn:microsoft.com/office/officeart/2005/8/layout/list1"/>
    <dgm:cxn modelId="{0542E5D3-3DE1-45E5-A1CD-97DF1307F979}" type="presParOf" srcId="{DFFA25E3-2742-4201-993C-0C3CACB8BD87}" destId="{382F7158-0E7B-47D6-AD97-74923D026B79}" srcOrd="1" destOrd="0" presId="urn:microsoft.com/office/officeart/2005/8/layout/list1"/>
    <dgm:cxn modelId="{13F4011A-D857-4EFA-B29F-7C46F40FB0E5}" type="presParOf" srcId="{D35811BA-A48E-49C8-8B2F-8F46691E114E}" destId="{8FC2438C-5069-44AC-95DC-3FFC45E60B05}" srcOrd="1" destOrd="0" presId="urn:microsoft.com/office/officeart/2005/8/layout/list1"/>
    <dgm:cxn modelId="{4B5BC7DC-38A9-4FF3-AC75-2829ED975EA0}" type="presParOf" srcId="{D35811BA-A48E-49C8-8B2F-8F46691E114E}" destId="{C56B45E7-8050-47F7-B5A8-AA210E7534A5}"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48D400A-0847-4279-99F3-2B61AE2EA444}" type="doc">
      <dgm:prSet loTypeId="urn:microsoft.com/office/officeart/2005/8/layout/lProcess2" loCatId="list" qsTypeId="urn:microsoft.com/office/officeart/2005/8/quickstyle/3d2" qsCatId="3D" csTypeId="urn:microsoft.com/office/officeart/2005/8/colors/accent1_2" csCatId="accent1"/>
      <dgm:spPr/>
      <dgm:t>
        <a:bodyPr/>
        <a:lstStyle/>
        <a:p>
          <a:endParaRPr lang="en-US"/>
        </a:p>
      </dgm:t>
    </dgm:pt>
    <dgm:pt modelId="{66F8E860-0C7D-4B39-915F-DB02535D4559}">
      <dgm:prSet/>
      <dgm:spPr/>
      <dgm:t>
        <a:bodyPr/>
        <a:lstStyle/>
        <a:p>
          <a:pPr rtl="1"/>
          <a:r>
            <a:rPr lang="fa-IR" dirty="0" smtClean="0">
              <a:cs typeface="B Titr" pitchFamily="2" charset="-78"/>
            </a:rPr>
            <a:t>نقش بخش مالی </a:t>
          </a:r>
          <a:endParaRPr lang="en-US" dirty="0">
            <a:cs typeface="B Titr" pitchFamily="2" charset="-78"/>
          </a:endParaRPr>
        </a:p>
      </dgm:t>
    </dgm:pt>
    <dgm:pt modelId="{73F17F09-0E29-43DC-8DA0-0E488AA53144}" type="parTrans" cxnId="{7FD70E8D-9575-43B4-95EA-4F72FF1A488B}">
      <dgm:prSet/>
      <dgm:spPr/>
      <dgm:t>
        <a:bodyPr/>
        <a:lstStyle/>
        <a:p>
          <a:endParaRPr lang="en-US">
            <a:cs typeface="B Zar" pitchFamily="2" charset="-78"/>
          </a:endParaRPr>
        </a:p>
      </dgm:t>
    </dgm:pt>
    <dgm:pt modelId="{CB00B620-78A0-4445-8D34-83BE0EBC853E}" type="sibTrans" cxnId="{7FD70E8D-9575-43B4-95EA-4F72FF1A488B}">
      <dgm:prSet/>
      <dgm:spPr/>
      <dgm:t>
        <a:bodyPr/>
        <a:lstStyle/>
        <a:p>
          <a:endParaRPr lang="en-US">
            <a:cs typeface="B Zar" pitchFamily="2" charset="-78"/>
          </a:endParaRPr>
        </a:p>
      </dgm:t>
    </dgm:pt>
    <dgm:pt modelId="{63DD6440-1366-4C78-8514-557E6CB4DAF6}">
      <dgm:prSet/>
      <dgm:spPr/>
      <dgm:t>
        <a:bodyPr/>
        <a:lstStyle/>
        <a:p>
          <a:pPr rtl="1"/>
          <a:r>
            <a:rPr lang="fa-IR" dirty="0" smtClean="0">
              <a:cs typeface="B Zar" pitchFamily="2" charset="-78"/>
            </a:rPr>
            <a:t>نرخ رشد بالا در چین به نرخ رشد انباشت سرمایه مربوط است.</a:t>
          </a:r>
          <a:endParaRPr lang="en-US" dirty="0">
            <a:cs typeface="B Zar" pitchFamily="2" charset="-78"/>
          </a:endParaRPr>
        </a:p>
      </dgm:t>
    </dgm:pt>
    <dgm:pt modelId="{08FF19B3-AB54-4365-9011-231533DC24DD}" type="parTrans" cxnId="{969A29C5-2CD0-49BF-B5C5-698A26782614}">
      <dgm:prSet/>
      <dgm:spPr/>
      <dgm:t>
        <a:bodyPr/>
        <a:lstStyle/>
        <a:p>
          <a:endParaRPr lang="en-US">
            <a:cs typeface="B Zar" pitchFamily="2" charset="-78"/>
          </a:endParaRPr>
        </a:p>
      </dgm:t>
    </dgm:pt>
    <dgm:pt modelId="{6B58B032-E2E7-44AA-AFB5-B9BEA67DBBAA}" type="sibTrans" cxnId="{969A29C5-2CD0-49BF-B5C5-698A26782614}">
      <dgm:prSet/>
      <dgm:spPr/>
      <dgm:t>
        <a:bodyPr/>
        <a:lstStyle/>
        <a:p>
          <a:endParaRPr lang="en-US">
            <a:cs typeface="B Zar" pitchFamily="2" charset="-78"/>
          </a:endParaRPr>
        </a:p>
      </dgm:t>
    </dgm:pt>
    <dgm:pt modelId="{A03229BB-EE13-4320-96DC-42070A8B8CE0}">
      <dgm:prSet/>
      <dgm:spPr/>
      <dgm:t>
        <a:bodyPr/>
        <a:lstStyle/>
        <a:p>
          <a:pPr rtl="1"/>
          <a:r>
            <a:rPr lang="fa-IR" dirty="0" smtClean="0">
              <a:cs typeface="B Zar" pitchFamily="2" charset="-78"/>
            </a:rPr>
            <a:t>سطح بالایی از توسعۀ مالی در چین در تحقق نرخ رشد اقتصادی مؤثر بوده است.</a:t>
          </a:r>
          <a:endParaRPr lang="en-US" dirty="0">
            <a:cs typeface="B Zar" pitchFamily="2" charset="-78"/>
          </a:endParaRPr>
        </a:p>
      </dgm:t>
    </dgm:pt>
    <dgm:pt modelId="{E79B3A68-C5B3-4214-8AB5-1F67EFFDD948}" type="parTrans" cxnId="{5F0128D4-AF1C-40A9-880F-83ACCDAC89AA}">
      <dgm:prSet/>
      <dgm:spPr/>
      <dgm:t>
        <a:bodyPr/>
        <a:lstStyle/>
        <a:p>
          <a:endParaRPr lang="en-US">
            <a:cs typeface="B Zar" pitchFamily="2" charset="-78"/>
          </a:endParaRPr>
        </a:p>
      </dgm:t>
    </dgm:pt>
    <dgm:pt modelId="{3D036EF5-8330-45FF-807C-AE0107FDF027}" type="sibTrans" cxnId="{5F0128D4-AF1C-40A9-880F-83ACCDAC89AA}">
      <dgm:prSet/>
      <dgm:spPr/>
      <dgm:t>
        <a:bodyPr/>
        <a:lstStyle/>
        <a:p>
          <a:endParaRPr lang="en-US">
            <a:cs typeface="B Zar" pitchFamily="2" charset="-78"/>
          </a:endParaRPr>
        </a:p>
      </dgm:t>
    </dgm:pt>
    <dgm:pt modelId="{E38EC88B-7B79-498A-9000-77F9D3B719F6}">
      <dgm:prSet/>
      <dgm:spPr/>
      <dgm:t>
        <a:bodyPr/>
        <a:lstStyle/>
        <a:p>
          <a:pPr rtl="1"/>
          <a:r>
            <a:rPr lang="fa-IR" dirty="0" smtClean="0">
              <a:cs typeface="B Zar" pitchFamily="2" charset="-78"/>
            </a:rPr>
            <a:t>رشد بالای بخش واقعی بر توسعۀ بخش مالی تأثیر داشته است.</a:t>
          </a:r>
          <a:endParaRPr lang="en-US" dirty="0">
            <a:cs typeface="B Zar" pitchFamily="2" charset="-78"/>
          </a:endParaRPr>
        </a:p>
      </dgm:t>
    </dgm:pt>
    <dgm:pt modelId="{2FA92350-C506-4811-9337-43B26230B16B}" type="parTrans" cxnId="{95D06D8A-8915-4941-8F20-30DDDABDF32E}">
      <dgm:prSet/>
      <dgm:spPr/>
      <dgm:t>
        <a:bodyPr/>
        <a:lstStyle/>
        <a:p>
          <a:endParaRPr lang="en-US">
            <a:cs typeface="B Zar" pitchFamily="2" charset="-78"/>
          </a:endParaRPr>
        </a:p>
      </dgm:t>
    </dgm:pt>
    <dgm:pt modelId="{D3B682A8-E082-4AA4-8733-C9F127076EE6}" type="sibTrans" cxnId="{95D06D8A-8915-4941-8F20-30DDDABDF32E}">
      <dgm:prSet/>
      <dgm:spPr/>
      <dgm:t>
        <a:bodyPr/>
        <a:lstStyle/>
        <a:p>
          <a:endParaRPr lang="en-US">
            <a:cs typeface="B Zar" pitchFamily="2" charset="-78"/>
          </a:endParaRPr>
        </a:p>
      </dgm:t>
    </dgm:pt>
    <dgm:pt modelId="{E6B39774-56DA-4389-9E76-BEA44A996868}" type="pres">
      <dgm:prSet presAssocID="{E48D400A-0847-4279-99F3-2B61AE2EA444}" presName="theList" presStyleCnt="0">
        <dgm:presLayoutVars>
          <dgm:dir/>
          <dgm:animLvl val="lvl"/>
          <dgm:resizeHandles val="exact"/>
        </dgm:presLayoutVars>
      </dgm:prSet>
      <dgm:spPr/>
      <dgm:t>
        <a:bodyPr/>
        <a:lstStyle/>
        <a:p>
          <a:endParaRPr lang="en-US"/>
        </a:p>
      </dgm:t>
    </dgm:pt>
    <dgm:pt modelId="{48F57FEE-AC4B-4642-8ED5-98F86D1BF1A5}" type="pres">
      <dgm:prSet presAssocID="{66F8E860-0C7D-4B39-915F-DB02535D4559}" presName="compNode" presStyleCnt="0"/>
      <dgm:spPr/>
    </dgm:pt>
    <dgm:pt modelId="{12AC2C66-E712-42B1-B474-B321CC4B0AE4}" type="pres">
      <dgm:prSet presAssocID="{66F8E860-0C7D-4B39-915F-DB02535D4559}" presName="aNode" presStyleLbl="bgShp" presStyleIdx="0" presStyleCnt="1"/>
      <dgm:spPr/>
      <dgm:t>
        <a:bodyPr/>
        <a:lstStyle/>
        <a:p>
          <a:endParaRPr lang="en-US"/>
        </a:p>
      </dgm:t>
    </dgm:pt>
    <dgm:pt modelId="{A7AEA6BA-B8C1-4F8C-8F3E-CC8F3D981CA4}" type="pres">
      <dgm:prSet presAssocID="{66F8E860-0C7D-4B39-915F-DB02535D4559}" presName="textNode" presStyleLbl="bgShp" presStyleIdx="0" presStyleCnt="1"/>
      <dgm:spPr/>
      <dgm:t>
        <a:bodyPr/>
        <a:lstStyle/>
        <a:p>
          <a:endParaRPr lang="en-US"/>
        </a:p>
      </dgm:t>
    </dgm:pt>
    <dgm:pt modelId="{68DB8893-1958-4E07-A69E-9B5D37FED88B}" type="pres">
      <dgm:prSet presAssocID="{66F8E860-0C7D-4B39-915F-DB02535D4559}" presName="compChildNode" presStyleCnt="0"/>
      <dgm:spPr/>
    </dgm:pt>
    <dgm:pt modelId="{B007C152-5912-4DBF-A781-34F5EE683B15}" type="pres">
      <dgm:prSet presAssocID="{66F8E860-0C7D-4B39-915F-DB02535D4559}" presName="theInnerList" presStyleCnt="0"/>
      <dgm:spPr/>
    </dgm:pt>
    <dgm:pt modelId="{CC2A1298-88DF-4D9F-98BD-C5B5F067026E}" type="pres">
      <dgm:prSet presAssocID="{63DD6440-1366-4C78-8514-557E6CB4DAF6}" presName="childNode" presStyleLbl="node1" presStyleIdx="0" presStyleCnt="3">
        <dgm:presLayoutVars>
          <dgm:bulletEnabled val="1"/>
        </dgm:presLayoutVars>
      </dgm:prSet>
      <dgm:spPr/>
      <dgm:t>
        <a:bodyPr/>
        <a:lstStyle/>
        <a:p>
          <a:endParaRPr lang="en-US"/>
        </a:p>
      </dgm:t>
    </dgm:pt>
    <dgm:pt modelId="{9F1AFA48-76D6-4071-B1DC-045D320FA241}" type="pres">
      <dgm:prSet presAssocID="{63DD6440-1366-4C78-8514-557E6CB4DAF6}" presName="aSpace2" presStyleCnt="0"/>
      <dgm:spPr/>
    </dgm:pt>
    <dgm:pt modelId="{5576FD8E-033E-4D03-AEE7-6D76C9F94865}" type="pres">
      <dgm:prSet presAssocID="{A03229BB-EE13-4320-96DC-42070A8B8CE0}" presName="childNode" presStyleLbl="node1" presStyleIdx="1" presStyleCnt="3">
        <dgm:presLayoutVars>
          <dgm:bulletEnabled val="1"/>
        </dgm:presLayoutVars>
      </dgm:prSet>
      <dgm:spPr/>
      <dgm:t>
        <a:bodyPr/>
        <a:lstStyle/>
        <a:p>
          <a:endParaRPr lang="en-US"/>
        </a:p>
      </dgm:t>
    </dgm:pt>
    <dgm:pt modelId="{55ACB15D-B89E-4464-8E6F-3A96D9F4968E}" type="pres">
      <dgm:prSet presAssocID="{A03229BB-EE13-4320-96DC-42070A8B8CE0}" presName="aSpace2" presStyleCnt="0"/>
      <dgm:spPr/>
    </dgm:pt>
    <dgm:pt modelId="{C13B4EC1-FFFF-44F2-9B09-7A6DD7ED372F}" type="pres">
      <dgm:prSet presAssocID="{E38EC88B-7B79-498A-9000-77F9D3B719F6}" presName="childNode" presStyleLbl="node1" presStyleIdx="2" presStyleCnt="3">
        <dgm:presLayoutVars>
          <dgm:bulletEnabled val="1"/>
        </dgm:presLayoutVars>
      </dgm:prSet>
      <dgm:spPr/>
      <dgm:t>
        <a:bodyPr/>
        <a:lstStyle/>
        <a:p>
          <a:endParaRPr lang="en-US"/>
        </a:p>
      </dgm:t>
    </dgm:pt>
  </dgm:ptLst>
  <dgm:cxnLst>
    <dgm:cxn modelId="{A4A1639A-DBA6-4307-AFB4-E8F110584484}" type="presOf" srcId="{63DD6440-1366-4C78-8514-557E6CB4DAF6}" destId="{CC2A1298-88DF-4D9F-98BD-C5B5F067026E}" srcOrd="0" destOrd="0" presId="urn:microsoft.com/office/officeart/2005/8/layout/lProcess2"/>
    <dgm:cxn modelId="{7FD70E8D-9575-43B4-95EA-4F72FF1A488B}" srcId="{E48D400A-0847-4279-99F3-2B61AE2EA444}" destId="{66F8E860-0C7D-4B39-915F-DB02535D4559}" srcOrd="0" destOrd="0" parTransId="{73F17F09-0E29-43DC-8DA0-0E488AA53144}" sibTransId="{CB00B620-78A0-4445-8D34-83BE0EBC853E}"/>
    <dgm:cxn modelId="{00750D56-106A-4E62-B3F2-D030618A7261}" type="presOf" srcId="{A03229BB-EE13-4320-96DC-42070A8B8CE0}" destId="{5576FD8E-033E-4D03-AEE7-6D76C9F94865}" srcOrd="0" destOrd="0" presId="urn:microsoft.com/office/officeart/2005/8/layout/lProcess2"/>
    <dgm:cxn modelId="{969A29C5-2CD0-49BF-B5C5-698A26782614}" srcId="{66F8E860-0C7D-4B39-915F-DB02535D4559}" destId="{63DD6440-1366-4C78-8514-557E6CB4DAF6}" srcOrd="0" destOrd="0" parTransId="{08FF19B3-AB54-4365-9011-231533DC24DD}" sibTransId="{6B58B032-E2E7-44AA-AFB5-B9BEA67DBBAA}"/>
    <dgm:cxn modelId="{58AB6611-8B28-435C-B627-DA33C668FD1D}" type="presOf" srcId="{66F8E860-0C7D-4B39-915F-DB02535D4559}" destId="{A7AEA6BA-B8C1-4F8C-8F3E-CC8F3D981CA4}" srcOrd="1" destOrd="0" presId="urn:microsoft.com/office/officeart/2005/8/layout/lProcess2"/>
    <dgm:cxn modelId="{5F0128D4-AF1C-40A9-880F-83ACCDAC89AA}" srcId="{66F8E860-0C7D-4B39-915F-DB02535D4559}" destId="{A03229BB-EE13-4320-96DC-42070A8B8CE0}" srcOrd="1" destOrd="0" parTransId="{E79B3A68-C5B3-4214-8AB5-1F67EFFDD948}" sibTransId="{3D036EF5-8330-45FF-807C-AE0107FDF027}"/>
    <dgm:cxn modelId="{3B2D86FF-D258-4CD2-B564-63FC75813854}" type="presOf" srcId="{E38EC88B-7B79-498A-9000-77F9D3B719F6}" destId="{C13B4EC1-FFFF-44F2-9B09-7A6DD7ED372F}" srcOrd="0" destOrd="0" presId="urn:microsoft.com/office/officeart/2005/8/layout/lProcess2"/>
    <dgm:cxn modelId="{3A78E312-0D37-4404-8BE1-81217EC02E70}" type="presOf" srcId="{66F8E860-0C7D-4B39-915F-DB02535D4559}" destId="{12AC2C66-E712-42B1-B474-B321CC4B0AE4}" srcOrd="0" destOrd="0" presId="urn:microsoft.com/office/officeart/2005/8/layout/lProcess2"/>
    <dgm:cxn modelId="{95D06D8A-8915-4941-8F20-30DDDABDF32E}" srcId="{66F8E860-0C7D-4B39-915F-DB02535D4559}" destId="{E38EC88B-7B79-498A-9000-77F9D3B719F6}" srcOrd="2" destOrd="0" parTransId="{2FA92350-C506-4811-9337-43B26230B16B}" sibTransId="{D3B682A8-E082-4AA4-8733-C9F127076EE6}"/>
    <dgm:cxn modelId="{C277A7AC-BBF5-458F-8175-4121C48C646C}" type="presOf" srcId="{E48D400A-0847-4279-99F3-2B61AE2EA444}" destId="{E6B39774-56DA-4389-9E76-BEA44A996868}" srcOrd="0" destOrd="0" presId="urn:microsoft.com/office/officeart/2005/8/layout/lProcess2"/>
    <dgm:cxn modelId="{F0A4140C-818E-40AE-83E9-4B025D460C3C}" type="presParOf" srcId="{E6B39774-56DA-4389-9E76-BEA44A996868}" destId="{48F57FEE-AC4B-4642-8ED5-98F86D1BF1A5}" srcOrd="0" destOrd="0" presId="urn:microsoft.com/office/officeart/2005/8/layout/lProcess2"/>
    <dgm:cxn modelId="{8AD70AFD-1461-4B32-B93B-D92B44DB3286}" type="presParOf" srcId="{48F57FEE-AC4B-4642-8ED5-98F86D1BF1A5}" destId="{12AC2C66-E712-42B1-B474-B321CC4B0AE4}" srcOrd="0" destOrd="0" presId="urn:microsoft.com/office/officeart/2005/8/layout/lProcess2"/>
    <dgm:cxn modelId="{339CE297-BF38-4FAD-A868-148A4C40CF9C}" type="presParOf" srcId="{48F57FEE-AC4B-4642-8ED5-98F86D1BF1A5}" destId="{A7AEA6BA-B8C1-4F8C-8F3E-CC8F3D981CA4}" srcOrd="1" destOrd="0" presId="urn:microsoft.com/office/officeart/2005/8/layout/lProcess2"/>
    <dgm:cxn modelId="{37848551-0715-455B-A3C4-BCAB6F034D7D}" type="presParOf" srcId="{48F57FEE-AC4B-4642-8ED5-98F86D1BF1A5}" destId="{68DB8893-1958-4E07-A69E-9B5D37FED88B}" srcOrd="2" destOrd="0" presId="urn:microsoft.com/office/officeart/2005/8/layout/lProcess2"/>
    <dgm:cxn modelId="{CE73529C-0774-4101-8504-072EC2D4D074}" type="presParOf" srcId="{68DB8893-1958-4E07-A69E-9B5D37FED88B}" destId="{B007C152-5912-4DBF-A781-34F5EE683B15}" srcOrd="0" destOrd="0" presId="urn:microsoft.com/office/officeart/2005/8/layout/lProcess2"/>
    <dgm:cxn modelId="{71A71EA6-1703-42AA-8BB1-5D7F6EE986CD}" type="presParOf" srcId="{B007C152-5912-4DBF-A781-34F5EE683B15}" destId="{CC2A1298-88DF-4D9F-98BD-C5B5F067026E}" srcOrd="0" destOrd="0" presId="urn:microsoft.com/office/officeart/2005/8/layout/lProcess2"/>
    <dgm:cxn modelId="{E45B0AF0-7DEB-4E22-87E1-DAF0EFB5E42A}" type="presParOf" srcId="{B007C152-5912-4DBF-A781-34F5EE683B15}" destId="{9F1AFA48-76D6-4071-B1DC-045D320FA241}" srcOrd="1" destOrd="0" presId="urn:microsoft.com/office/officeart/2005/8/layout/lProcess2"/>
    <dgm:cxn modelId="{961D7FC7-1A3E-498A-96A3-89E6197286AC}" type="presParOf" srcId="{B007C152-5912-4DBF-A781-34F5EE683B15}" destId="{5576FD8E-033E-4D03-AEE7-6D76C9F94865}" srcOrd="2" destOrd="0" presId="urn:microsoft.com/office/officeart/2005/8/layout/lProcess2"/>
    <dgm:cxn modelId="{48993671-9E88-4371-90FE-A17C221B14C0}" type="presParOf" srcId="{B007C152-5912-4DBF-A781-34F5EE683B15}" destId="{55ACB15D-B89E-4464-8E6F-3A96D9F4968E}" srcOrd="3" destOrd="0" presId="urn:microsoft.com/office/officeart/2005/8/layout/lProcess2"/>
    <dgm:cxn modelId="{7381B835-1A6B-4DE5-9333-7B295BE66B9C}" type="presParOf" srcId="{B007C152-5912-4DBF-A781-34F5EE683B15}" destId="{C13B4EC1-FFFF-44F2-9B09-7A6DD7ED372F}" srcOrd="4"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E7623D-C5FE-4FCC-802E-47E2B13A23C2}" type="doc">
      <dgm:prSet loTypeId="urn:microsoft.com/office/officeart/2005/8/layout/process3" loCatId="process" qsTypeId="urn:microsoft.com/office/officeart/2005/8/quickstyle/3d1" qsCatId="3D" csTypeId="urn:microsoft.com/office/officeart/2005/8/colors/accent1_2" csCatId="accent1" phldr="1"/>
      <dgm:spPr/>
      <dgm:t>
        <a:bodyPr/>
        <a:lstStyle/>
        <a:p>
          <a:endParaRPr lang="en-US"/>
        </a:p>
      </dgm:t>
    </dgm:pt>
    <dgm:pt modelId="{B8E22B1F-9139-426D-A770-8F1BD52F31F5}">
      <dgm:prSet/>
      <dgm:spPr/>
      <dgm:t>
        <a:bodyPr/>
        <a:lstStyle/>
        <a:p>
          <a:pPr algn="ctr" rtl="1"/>
          <a:r>
            <a:rPr lang="fa-IR" dirty="0" smtClean="0">
              <a:cs typeface="B Zar" pitchFamily="2" charset="-78"/>
            </a:rPr>
            <a:t>پیش‌بینی‌های صندوق بین‌المللی پول در سال 2011</a:t>
          </a:r>
          <a:endParaRPr lang="fa-IR" dirty="0">
            <a:cs typeface="B Zar" pitchFamily="2" charset="-78"/>
          </a:endParaRPr>
        </a:p>
      </dgm:t>
    </dgm:pt>
    <dgm:pt modelId="{99E647EF-880E-4820-BD1A-832BBBFA7753}" type="parTrans" cxnId="{B5304A2F-6195-4981-B1CE-D0D8B9D90BA1}">
      <dgm:prSet/>
      <dgm:spPr/>
      <dgm:t>
        <a:bodyPr/>
        <a:lstStyle/>
        <a:p>
          <a:endParaRPr lang="en-US"/>
        </a:p>
      </dgm:t>
    </dgm:pt>
    <dgm:pt modelId="{5C59B6B5-27F3-4DD2-B7DB-D477A1F9B25A}" type="sibTrans" cxnId="{B5304A2F-6195-4981-B1CE-D0D8B9D90BA1}">
      <dgm:prSet/>
      <dgm:spPr/>
      <dgm:t>
        <a:bodyPr/>
        <a:lstStyle/>
        <a:p>
          <a:endParaRPr lang="en-US"/>
        </a:p>
      </dgm:t>
    </dgm:pt>
    <dgm:pt modelId="{C5096C38-0825-4865-A81D-31556D7D91D5}">
      <dgm:prSet/>
      <dgm:spPr/>
      <dgm:t>
        <a:bodyPr/>
        <a:lstStyle/>
        <a:p>
          <a:pPr algn="justLow" rtl="1"/>
          <a:r>
            <a:rPr lang="fa-IR" dirty="0" smtClean="0">
              <a:cs typeface="B Zar" pitchFamily="2" charset="-78"/>
            </a:rPr>
            <a:t>تولید ناخالص داخلی چین در سال 2016 به 19 هزار میلیارد دلار خواهد رسید. </a:t>
          </a:r>
          <a:endParaRPr lang="en-US" dirty="0">
            <a:cs typeface="B Zar" pitchFamily="2" charset="-78"/>
          </a:endParaRPr>
        </a:p>
      </dgm:t>
    </dgm:pt>
    <dgm:pt modelId="{1CE88F0B-03CC-4DBF-8210-5C62AA461A8E}" type="parTrans" cxnId="{D04E7A12-C71C-4909-A816-3CF932719FD7}">
      <dgm:prSet/>
      <dgm:spPr/>
      <dgm:t>
        <a:bodyPr/>
        <a:lstStyle/>
        <a:p>
          <a:endParaRPr lang="en-US"/>
        </a:p>
      </dgm:t>
    </dgm:pt>
    <dgm:pt modelId="{FF81816C-8501-4A44-8003-4866D1A14E48}" type="sibTrans" cxnId="{D04E7A12-C71C-4909-A816-3CF932719FD7}">
      <dgm:prSet/>
      <dgm:spPr/>
      <dgm:t>
        <a:bodyPr/>
        <a:lstStyle/>
        <a:p>
          <a:endParaRPr lang="en-US"/>
        </a:p>
      </dgm:t>
    </dgm:pt>
    <dgm:pt modelId="{99299E1D-E8A2-4D62-91AA-04D23FE51944}">
      <dgm:prSet/>
      <dgm:spPr/>
      <dgm:t>
        <a:bodyPr/>
        <a:lstStyle/>
        <a:p>
          <a:pPr algn="justLow" rtl="1"/>
          <a:r>
            <a:rPr lang="fa-IR" dirty="0" smtClean="0">
              <a:cs typeface="B Zar" pitchFamily="2" charset="-78"/>
            </a:rPr>
            <a:t>چین در پنج سال آینده به نخستین اقتصاد جهان تبدیل می‌شود.</a:t>
          </a:r>
          <a:endParaRPr lang="en-US" dirty="0">
            <a:cs typeface="B Zar" pitchFamily="2" charset="-78"/>
          </a:endParaRPr>
        </a:p>
      </dgm:t>
    </dgm:pt>
    <dgm:pt modelId="{B267391D-9D90-4D32-A880-4E492310B21C}" type="parTrans" cxnId="{352561C3-C483-4D2F-9615-2CB5CDF5584F}">
      <dgm:prSet/>
      <dgm:spPr/>
      <dgm:t>
        <a:bodyPr/>
        <a:lstStyle/>
        <a:p>
          <a:endParaRPr lang="en-US"/>
        </a:p>
      </dgm:t>
    </dgm:pt>
    <dgm:pt modelId="{02DA931C-B0A7-4EBB-9B45-D492680E9532}" type="sibTrans" cxnId="{352561C3-C483-4D2F-9615-2CB5CDF5584F}">
      <dgm:prSet/>
      <dgm:spPr/>
      <dgm:t>
        <a:bodyPr/>
        <a:lstStyle/>
        <a:p>
          <a:endParaRPr lang="en-US"/>
        </a:p>
      </dgm:t>
    </dgm:pt>
    <dgm:pt modelId="{DAD1F5A8-3159-4697-8049-32A134C2D4B0}">
      <dgm:prSet/>
      <dgm:spPr/>
      <dgm:t>
        <a:bodyPr/>
        <a:lstStyle/>
        <a:p>
          <a:pPr algn="justLow" rtl="1"/>
          <a:r>
            <a:rPr lang="fa-IR" dirty="0" smtClean="0">
              <a:cs typeface="B Zar" pitchFamily="2" charset="-78"/>
            </a:rPr>
            <a:t>تا ۵ سال آینده سهم چین در اقتصاد جهانی از ۱۴ درصد در حال حاضر به ۱٨ درصد خواهد رسید</a:t>
          </a:r>
          <a:endParaRPr lang="en-US" dirty="0">
            <a:cs typeface="B Zar" pitchFamily="2" charset="-78"/>
          </a:endParaRPr>
        </a:p>
      </dgm:t>
    </dgm:pt>
    <dgm:pt modelId="{B0029A43-7671-40FA-B909-2F0D7961AD93}" type="parTrans" cxnId="{774C3D3D-2CEE-4437-9862-EDBD69EBB184}">
      <dgm:prSet/>
      <dgm:spPr/>
      <dgm:t>
        <a:bodyPr/>
        <a:lstStyle/>
        <a:p>
          <a:endParaRPr lang="en-US"/>
        </a:p>
      </dgm:t>
    </dgm:pt>
    <dgm:pt modelId="{6EE10B27-E0BE-4A75-8656-C088066BCCFC}" type="sibTrans" cxnId="{774C3D3D-2CEE-4437-9862-EDBD69EBB184}">
      <dgm:prSet/>
      <dgm:spPr/>
      <dgm:t>
        <a:bodyPr/>
        <a:lstStyle/>
        <a:p>
          <a:endParaRPr lang="en-US"/>
        </a:p>
      </dgm:t>
    </dgm:pt>
    <dgm:pt modelId="{EF731071-2D6E-4211-A085-E0B29EDB66D7}" type="pres">
      <dgm:prSet presAssocID="{AAE7623D-C5FE-4FCC-802E-47E2B13A23C2}" presName="linearFlow" presStyleCnt="0">
        <dgm:presLayoutVars>
          <dgm:dir/>
          <dgm:animLvl val="lvl"/>
          <dgm:resizeHandles val="exact"/>
        </dgm:presLayoutVars>
      </dgm:prSet>
      <dgm:spPr/>
      <dgm:t>
        <a:bodyPr/>
        <a:lstStyle/>
        <a:p>
          <a:endParaRPr lang="en-US"/>
        </a:p>
      </dgm:t>
    </dgm:pt>
    <dgm:pt modelId="{F0DF7A67-F314-4BB6-AE91-E0A751DB245D}" type="pres">
      <dgm:prSet presAssocID="{B8E22B1F-9139-426D-A770-8F1BD52F31F5}" presName="composite" presStyleCnt="0"/>
      <dgm:spPr/>
      <dgm:t>
        <a:bodyPr/>
        <a:lstStyle/>
        <a:p>
          <a:endParaRPr lang="en-US"/>
        </a:p>
      </dgm:t>
    </dgm:pt>
    <dgm:pt modelId="{B509BD69-5280-4A11-A5A1-37B289D73F6C}" type="pres">
      <dgm:prSet presAssocID="{B8E22B1F-9139-426D-A770-8F1BD52F31F5}" presName="parTx" presStyleLbl="node1" presStyleIdx="0" presStyleCnt="1">
        <dgm:presLayoutVars>
          <dgm:chMax val="0"/>
          <dgm:chPref val="0"/>
          <dgm:bulletEnabled val="1"/>
        </dgm:presLayoutVars>
      </dgm:prSet>
      <dgm:spPr/>
      <dgm:t>
        <a:bodyPr/>
        <a:lstStyle/>
        <a:p>
          <a:endParaRPr lang="en-US"/>
        </a:p>
      </dgm:t>
    </dgm:pt>
    <dgm:pt modelId="{60FF909B-F976-4E93-8162-6CB33ECCD854}" type="pres">
      <dgm:prSet presAssocID="{B8E22B1F-9139-426D-A770-8F1BD52F31F5}" presName="parSh" presStyleLbl="node1" presStyleIdx="0" presStyleCnt="1"/>
      <dgm:spPr/>
      <dgm:t>
        <a:bodyPr/>
        <a:lstStyle/>
        <a:p>
          <a:endParaRPr lang="en-US"/>
        </a:p>
      </dgm:t>
    </dgm:pt>
    <dgm:pt modelId="{97A66652-F248-4529-8AAD-2DED630E10D6}" type="pres">
      <dgm:prSet presAssocID="{B8E22B1F-9139-426D-A770-8F1BD52F31F5}" presName="desTx" presStyleLbl="fgAcc1" presStyleIdx="0" presStyleCnt="1">
        <dgm:presLayoutVars>
          <dgm:bulletEnabled val="1"/>
        </dgm:presLayoutVars>
      </dgm:prSet>
      <dgm:spPr/>
      <dgm:t>
        <a:bodyPr/>
        <a:lstStyle/>
        <a:p>
          <a:endParaRPr lang="en-US"/>
        </a:p>
      </dgm:t>
    </dgm:pt>
  </dgm:ptLst>
  <dgm:cxnLst>
    <dgm:cxn modelId="{774C3D3D-2CEE-4437-9862-EDBD69EBB184}" srcId="{B8E22B1F-9139-426D-A770-8F1BD52F31F5}" destId="{DAD1F5A8-3159-4697-8049-32A134C2D4B0}" srcOrd="0" destOrd="0" parTransId="{B0029A43-7671-40FA-B909-2F0D7961AD93}" sibTransId="{6EE10B27-E0BE-4A75-8656-C088066BCCFC}"/>
    <dgm:cxn modelId="{25D4D026-7AF0-4681-8D8F-1CF738BF1F17}" type="presOf" srcId="{B8E22B1F-9139-426D-A770-8F1BD52F31F5}" destId="{60FF909B-F976-4E93-8162-6CB33ECCD854}" srcOrd="1" destOrd="0" presId="urn:microsoft.com/office/officeart/2005/8/layout/process3"/>
    <dgm:cxn modelId="{447A7ED5-D6CA-4951-BD58-E8A4C09DBDA8}" type="presOf" srcId="{B8E22B1F-9139-426D-A770-8F1BD52F31F5}" destId="{B509BD69-5280-4A11-A5A1-37B289D73F6C}" srcOrd="0" destOrd="0" presId="urn:microsoft.com/office/officeart/2005/8/layout/process3"/>
    <dgm:cxn modelId="{D04E7A12-C71C-4909-A816-3CF932719FD7}" srcId="{B8E22B1F-9139-426D-A770-8F1BD52F31F5}" destId="{C5096C38-0825-4865-A81D-31556D7D91D5}" srcOrd="1" destOrd="0" parTransId="{1CE88F0B-03CC-4DBF-8210-5C62AA461A8E}" sibTransId="{FF81816C-8501-4A44-8003-4866D1A14E48}"/>
    <dgm:cxn modelId="{15682FEA-3613-4366-A09D-CB91D2C6794E}" type="presOf" srcId="{AAE7623D-C5FE-4FCC-802E-47E2B13A23C2}" destId="{EF731071-2D6E-4211-A085-E0B29EDB66D7}" srcOrd="0" destOrd="0" presId="urn:microsoft.com/office/officeart/2005/8/layout/process3"/>
    <dgm:cxn modelId="{61B5D2F4-1CB1-4367-8E66-6DC6E7641D4D}" type="presOf" srcId="{C5096C38-0825-4865-A81D-31556D7D91D5}" destId="{97A66652-F248-4529-8AAD-2DED630E10D6}" srcOrd="0" destOrd="1" presId="urn:microsoft.com/office/officeart/2005/8/layout/process3"/>
    <dgm:cxn modelId="{910D99F2-7043-4C3A-8871-6DAB67A580C5}" type="presOf" srcId="{99299E1D-E8A2-4D62-91AA-04D23FE51944}" destId="{97A66652-F248-4529-8AAD-2DED630E10D6}" srcOrd="0" destOrd="2" presId="urn:microsoft.com/office/officeart/2005/8/layout/process3"/>
    <dgm:cxn modelId="{352561C3-C483-4D2F-9615-2CB5CDF5584F}" srcId="{B8E22B1F-9139-426D-A770-8F1BD52F31F5}" destId="{99299E1D-E8A2-4D62-91AA-04D23FE51944}" srcOrd="2" destOrd="0" parTransId="{B267391D-9D90-4D32-A880-4E492310B21C}" sibTransId="{02DA931C-B0A7-4EBB-9B45-D492680E9532}"/>
    <dgm:cxn modelId="{B5304A2F-6195-4981-B1CE-D0D8B9D90BA1}" srcId="{AAE7623D-C5FE-4FCC-802E-47E2B13A23C2}" destId="{B8E22B1F-9139-426D-A770-8F1BD52F31F5}" srcOrd="0" destOrd="0" parTransId="{99E647EF-880E-4820-BD1A-832BBBFA7753}" sibTransId="{5C59B6B5-27F3-4DD2-B7DB-D477A1F9B25A}"/>
    <dgm:cxn modelId="{4AF7312F-AA04-488D-A25D-4E90430F8BF6}" type="presOf" srcId="{DAD1F5A8-3159-4697-8049-32A134C2D4B0}" destId="{97A66652-F248-4529-8AAD-2DED630E10D6}" srcOrd="0" destOrd="0" presId="urn:microsoft.com/office/officeart/2005/8/layout/process3"/>
    <dgm:cxn modelId="{06FCFA99-185E-4698-9BB5-FDE17FFEE862}" type="presParOf" srcId="{EF731071-2D6E-4211-A085-E0B29EDB66D7}" destId="{F0DF7A67-F314-4BB6-AE91-E0A751DB245D}" srcOrd="0" destOrd="0" presId="urn:microsoft.com/office/officeart/2005/8/layout/process3"/>
    <dgm:cxn modelId="{89BA40FD-84D9-4DA8-8BB5-DC84FBE193E4}" type="presParOf" srcId="{F0DF7A67-F314-4BB6-AE91-E0A751DB245D}" destId="{B509BD69-5280-4A11-A5A1-37B289D73F6C}" srcOrd="0" destOrd="0" presId="urn:microsoft.com/office/officeart/2005/8/layout/process3"/>
    <dgm:cxn modelId="{F382A56B-DA7D-468C-A26B-CD4B05FDFBC2}" type="presParOf" srcId="{F0DF7A67-F314-4BB6-AE91-E0A751DB245D}" destId="{60FF909B-F976-4E93-8162-6CB33ECCD854}" srcOrd="1" destOrd="0" presId="urn:microsoft.com/office/officeart/2005/8/layout/process3"/>
    <dgm:cxn modelId="{431D71B2-E131-4906-9BFC-777B4DED55FA}" type="presParOf" srcId="{F0DF7A67-F314-4BB6-AE91-E0A751DB245D}" destId="{97A66652-F248-4529-8AAD-2DED630E10D6}"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662C31-FD6B-48C4-BF5E-A1AA0618185F}"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en-US"/>
        </a:p>
      </dgm:t>
    </dgm:pt>
    <dgm:pt modelId="{C1D1871F-C32E-4DFD-B60E-09C31786365F}">
      <dgm:prSet/>
      <dgm:spPr/>
      <dgm:t>
        <a:bodyPr/>
        <a:lstStyle/>
        <a:p>
          <a:pPr algn="r" rtl="1"/>
          <a:r>
            <a:rPr lang="fa-IR" dirty="0" smtClean="0">
              <a:cs typeface="B Zar" pitchFamily="2" charset="-78"/>
            </a:rPr>
            <a:t>وجود یک بخش دولتی وسیع. این بخش اکنون نه در صنعت و نه در خدمات دارای اکثریت نیست، اما قلب و مرکز اقتصاد را در اختیار دارد. (هدف در این بخش عبارت است از ایجاد چند موسسه «قهرمان ملی» است که بتوانند دربرابر چند ملیتی‌های خارجی ایستادگی کنند.)؛</a:t>
          </a:r>
          <a:endParaRPr lang="en-US" dirty="0">
            <a:cs typeface="B Zar" pitchFamily="2" charset="-78"/>
          </a:endParaRPr>
        </a:p>
      </dgm:t>
    </dgm:pt>
    <dgm:pt modelId="{F9C5AA59-0DC1-48FA-9F8F-44F5C666496C}" type="parTrans" cxnId="{F2BFEED8-E3DD-46E8-A54D-E736B03979B2}">
      <dgm:prSet/>
      <dgm:spPr/>
      <dgm:t>
        <a:bodyPr/>
        <a:lstStyle/>
        <a:p>
          <a:pPr algn="r"/>
          <a:endParaRPr lang="en-US">
            <a:cs typeface="B Zar" pitchFamily="2" charset="-78"/>
          </a:endParaRPr>
        </a:p>
      </dgm:t>
    </dgm:pt>
    <dgm:pt modelId="{F757706A-29E6-4751-9259-F934D113C892}" type="sibTrans" cxnId="{F2BFEED8-E3DD-46E8-A54D-E736B03979B2}">
      <dgm:prSet/>
      <dgm:spPr/>
      <dgm:t>
        <a:bodyPr/>
        <a:lstStyle/>
        <a:p>
          <a:pPr algn="r"/>
          <a:endParaRPr lang="en-US">
            <a:cs typeface="B Zar" pitchFamily="2" charset="-78"/>
          </a:endParaRPr>
        </a:p>
      </dgm:t>
    </dgm:pt>
    <dgm:pt modelId="{06963E05-694D-45CC-9D23-AC031E016DAD}">
      <dgm:prSet/>
      <dgm:spPr/>
      <dgm:t>
        <a:bodyPr/>
        <a:lstStyle/>
        <a:p>
          <a:pPr algn="r" rtl="1"/>
          <a:r>
            <a:rPr lang="fa-IR" dirty="0" smtClean="0">
              <a:cs typeface="B Zar" pitchFamily="2" charset="-78"/>
            </a:rPr>
            <a:t>بخش «تعاونی و کلکتیو» که  البته نسبت به بخش  دولتی ضعیف‌تر است و چند وجهی می‌باشد. (تعاونی‌ها، شرکت‌های اقتصادی مختلط و غیره) اما بخش قابل توجهی از جمعیت فعال شهری و بویژه روستایی در این بخش کار می‌کنند؛ </a:t>
          </a:r>
          <a:endParaRPr lang="en-US" dirty="0">
            <a:cs typeface="B Zar" pitchFamily="2" charset="-78"/>
          </a:endParaRPr>
        </a:p>
      </dgm:t>
    </dgm:pt>
    <dgm:pt modelId="{F5AF1712-5050-4FF2-8820-2D7D203FDD7E}" type="parTrans" cxnId="{8BB887B7-3A7B-4CC0-9ABF-DC53D3E59F63}">
      <dgm:prSet/>
      <dgm:spPr/>
      <dgm:t>
        <a:bodyPr/>
        <a:lstStyle/>
        <a:p>
          <a:pPr algn="r"/>
          <a:endParaRPr lang="en-US">
            <a:cs typeface="B Zar" pitchFamily="2" charset="-78"/>
          </a:endParaRPr>
        </a:p>
      </dgm:t>
    </dgm:pt>
    <dgm:pt modelId="{62F34146-F8EE-403C-83A8-FE7883558585}" type="sibTrans" cxnId="{8BB887B7-3A7B-4CC0-9ABF-DC53D3E59F63}">
      <dgm:prSet/>
      <dgm:spPr/>
      <dgm:t>
        <a:bodyPr/>
        <a:lstStyle/>
        <a:p>
          <a:pPr algn="r"/>
          <a:endParaRPr lang="en-US">
            <a:cs typeface="B Zar" pitchFamily="2" charset="-78"/>
          </a:endParaRPr>
        </a:p>
      </dgm:t>
    </dgm:pt>
    <dgm:pt modelId="{91C5ED9D-B86A-4805-A345-2CB03AAF24E2}">
      <dgm:prSet/>
      <dgm:spPr/>
      <dgm:t>
        <a:bodyPr/>
        <a:lstStyle/>
        <a:p>
          <a:pPr algn="r" rtl="1"/>
          <a:r>
            <a:rPr lang="fa-IR" dirty="0" smtClean="0">
              <a:cs typeface="B Zar" pitchFamily="2" charset="-78"/>
            </a:rPr>
            <a:t>بخش خصوصی در حال رشد؛ </a:t>
          </a:r>
          <a:endParaRPr lang="en-US" dirty="0">
            <a:cs typeface="B Zar" pitchFamily="2" charset="-78"/>
          </a:endParaRPr>
        </a:p>
      </dgm:t>
    </dgm:pt>
    <dgm:pt modelId="{49653A44-89D9-4ED0-97BB-C095F8881B01}" type="parTrans" cxnId="{F911C5C3-442F-45E2-8E0F-8E932281CE0A}">
      <dgm:prSet/>
      <dgm:spPr/>
      <dgm:t>
        <a:bodyPr/>
        <a:lstStyle/>
        <a:p>
          <a:pPr algn="r"/>
          <a:endParaRPr lang="en-US">
            <a:cs typeface="B Zar" pitchFamily="2" charset="-78"/>
          </a:endParaRPr>
        </a:p>
      </dgm:t>
    </dgm:pt>
    <dgm:pt modelId="{FA17810F-C566-472D-9BCB-BC41C01840F4}" type="sibTrans" cxnId="{F911C5C3-442F-45E2-8E0F-8E932281CE0A}">
      <dgm:prSet/>
      <dgm:spPr/>
      <dgm:t>
        <a:bodyPr/>
        <a:lstStyle/>
        <a:p>
          <a:pPr algn="r"/>
          <a:endParaRPr lang="en-US">
            <a:cs typeface="B Zar" pitchFamily="2" charset="-78"/>
          </a:endParaRPr>
        </a:p>
      </dgm:t>
    </dgm:pt>
    <dgm:pt modelId="{C1567D71-F070-4D97-B21A-974A38B84CEB}">
      <dgm:prSet/>
      <dgm:spPr/>
      <dgm:t>
        <a:bodyPr/>
        <a:lstStyle/>
        <a:p>
          <a:pPr algn="r" rtl="1"/>
          <a:r>
            <a:rPr lang="fa-IR" dirty="0" smtClean="0">
              <a:cs typeface="B Zar" pitchFamily="2" charset="-78"/>
            </a:rPr>
            <a:t>بخش اقتصادی که عمدتا اقتصاد بدهکاری است که در اختیار بانک‌هاست که تقریبا تمام آن‌ها دولتی هستند؛ </a:t>
          </a:r>
          <a:endParaRPr lang="en-US" dirty="0">
            <a:cs typeface="B Zar" pitchFamily="2" charset="-78"/>
          </a:endParaRPr>
        </a:p>
      </dgm:t>
    </dgm:pt>
    <dgm:pt modelId="{A7445EC7-F3E4-4D5B-B821-D511C222B717}" type="parTrans" cxnId="{76CB319B-8552-4D24-B0FC-E4B0B0EEB387}">
      <dgm:prSet/>
      <dgm:spPr/>
      <dgm:t>
        <a:bodyPr/>
        <a:lstStyle/>
        <a:p>
          <a:pPr algn="r"/>
          <a:endParaRPr lang="en-US">
            <a:cs typeface="B Zar" pitchFamily="2" charset="-78"/>
          </a:endParaRPr>
        </a:p>
      </dgm:t>
    </dgm:pt>
    <dgm:pt modelId="{A94DB84F-A9CA-4AE0-9F81-322B69FEE1B8}" type="sibTrans" cxnId="{76CB319B-8552-4D24-B0FC-E4B0B0EEB387}">
      <dgm:prSet/>
      <dgm:spPr/>
      <dgm:t>
        <a:bodyPr/>
        <a:lstStyle/>
        <a:p>
          <a:pPr algn="r"/>
          <a:endParaRPr lang="en-US">
            <a:cs typeface="B Zar" pitchFamily="2" charset="-78"/>
          </a:endParaRPr>
        </a:p>
      </dgm:t>
    </dgm:pt>
    <dgm:pt modelId="{ECEA97A7-79D6-4F1C-9C9F-45ECAD2C3530}" type="pres">
      <dgm:prSet presAssocID="{CE662C31-FD6B-48C4-BF5E-A1AA0618185F}" presName="Name0" presStyleCnt="0">
        <dgm:presLayoutVars>
          <dgm:chMax val="7"/>
          <dgm:dir/>
          <dgm:animLvl val="lvl"/>
          <dgm:resizeHandles val="exact"/>
        </dgm:presLayoutVars>
      </dgm:prSet>
      <dgm:spPr/>
      <dgm:t>
        <a:bodyPr/>
        <a:lstStyle/>
        <a:p>
          <a:endParaRPr lang="en-US"/>
        </a:p>
      </dgm:t>
    </dgm:pt>
    <dgm:pt modelId="{B85C0FC0-3967-4199-9DB8-587CDA6E7F7F}" type="pres">
      <dgm:prSet presAssocID="{C1D1871F-C32E-4DFD-B60E-09C31786365F}" presName="circle1" presStyleLbl="node1" presStyleIdx="0" presStyleCnt="4"/>
      <dgm:spPr/>
    </dgm:pt>
    <dgm:pt modelId="{E5B73ACA-FADD-4020-94EE-1B23D6A299C6}" type="pres">
      <dgm:prSet presAssocID="{C1D1871F-C32E-4DFD-B60E-09C31786365F}" presName="space" presStyleCnt="0"/>
      <dgm:spPr/>
    </dgm:pt>
    <dgm:pt modelId="{70FF4DCE-96E8-4BD7-861D-B1229B001A2F}" type="pres">
      <dgm:prSet presAssocID="{C1D1871F-C32E-4DFD-B60E-09C31786365F}" presName="rect1" presStyleLbl="alignAcc1" presStyleIdx="0" presStyleCnt="4"/>
      <dgm:spPr/>
      <dgm:t>
        <a:bodyPr/>
        <a:lstStyle/>
        <a:p>
          <a:endParaRPr lang="en-US"/>
        </a:p>
      </dgm:t>
    </dgm:pt>
    <dgm:pt modelId="{167C4AAF-5849-4023-8E0C-4FB3B9B4787F}" type="pres">
      <dgm:prSet presAssocID="{06963E05-694D-45CC-9D23-AC031E016DAD}" presName="vertSpace2" presStyleLbl="node1" presStyleIdx="0" presStyleCnt="4"/>
      <dgm:spPr/>
    </dgm:pt>
    <dgm:pt modelId="{2C210E57-3A81-461E-8B9C-8D4334833D51}" type="pres">
      <dgm:prSet presAssocID="{06963E05-694D-45CC-9D23-AC031E016DAD}" presName="circle2" presStyleLbl="node1" presStyleIdx="1" presStyleCnt="4"/>
      <dgm:spPr/>
    </dgm:pt>
    <dgm:pt modelId="{AB62EEDF-C3CC-4D13-9BA3-BFA4AC7BBFF4}" type="pres">
      <dgm:prSet presAssocID="{06963E05-694D-45CC-9D23-AC031E016DAD}" presName="rect2" presStyleLbl="alignAcc1" presStyleIdx="1" presStyleCnt="4"/>
      <dgm:spPr/>
      <dgm:t>
        <a:bodyPr/>
        <a:lstStyle/>
        <a:p>
          <a:endParaRPr lang="en-US"/>
        </a:p>
      </dgm:t>
    </dgm:pt>
    <dgm:pt modelId="{9DF354FA-F9C0-408B-8A27-42CF9311DBCE}" type="pres">
      <dgm:prSet presAssocID="{91C5ED9D-B86A-4805-A345-2CB03AAF24E2}" presName="vertSpace3" presStyleLbl="node1" presStyleIdx="1" presStyleCnt="4"/>
      <dgm:spPr/>
    </dgm:pt>
    <dgm:pt modelId="{4DFAD3AB-B228-44F4-B0E2-D8B36CB3A6BD}" type="pres">
      <dgm:prSet presAssocID="{91C5ED9D-B86A-4805-A345-2CB03AAF24E2}" presName="circle3" presStyleLbl="node1" presStyleIdx="2" presStyleCnt="4"/>
      <dgm:spPr/>
    </dgm:pt>
    <dgm:pt modelId="{B200B102-4956-4EE5-BA33-8EC41636BF04}" type="pres">
      <dgm:prSet presAssocID="{91C5ED9D-B86A-4805-A345-2CB03AAF24E2}" presName="rect3" presStyleLbl="alignAcc1" presStyleIdx="2" presStyleCnt="4"/>
      <dgm:spPr/>
      <dgm:t>
        <a:bodyPr/>
        <a:lstStyle/>
        <a:p>
          <a:endParaRPr lang="en-US"/>
        </a:p>
      </dgm:t>
    </dgm:pt>
    <dgm:pt modelId="{F246CFFB-3FE7-4164-85E2-A9FF0905F872}" type="pres">
      <dgm:prSet presAssocID="{C1567D71-F070-4D97-B21A-974A38B84CEB}" presName="vertSpace4" presStyleLbl="node1" presStyleIdx="2" presStyleCnt="4"/>
      <dgm:spPr/>
    </dgm:pt>
    <dgm:pt modelId="{39B4133E-72FF-46A6-8148-48BE20748AC0}" type="pres">
      <dgm:prSet presAssocID="{C1567D71-F070-4D97-B21A-974A38B84CEB}" presName="circle4" presStyleLbl="node1" presStyleIdx="3" presStyleCnt="4"/>
      <dgm:spPr/>
    </dgm:pt>
    <dgm:pt modelId="{15BC6C5F-C601-40A9-98C2-B2382C79095B}" type="pres">
      <dgm:prSet presAssocID="{C1567D71-F070-4D97-B21A-974A38B84CEB}" presName="rect4" presStyleLbl="alignAcc1" presStyleIdx="3" presStyleCnt="4"/>
      <dgm:spPr/>
      <dgm:t>
        <a:bodyPr/>
        <a:lstStyle/>
        <a:p>
          <a:endParaRPr lang="en-US"/>
        </a:p>
      </dgm:t>
    </dgm:pt>
    <dgm:pt modelId="{765C09BC-EA65-441B-A530-187A373CC2A5}" type="pres">
      <dgm:prSet presAssocID="{C1D1871F-C32E-4DFD-B60E-09C31786365F}" presName="rect1ParTxNoCh" presStyleLbl="alignAcc1" presStyleIdx="3" presStyleCnt="4">
        <dgm:presLayoutVars>
          <dgm:chMax val="1"/>
          <dgm:bulletEnabled val="1"/>
        </dgm:presLayoutVars>
      </dgm:prSet>
      <dgm:spPr/>
      <dgm:t>
        <a:bodyPr/>
        <a:lstStyle/>
        <a:p>
          <a:endParaRPr lang="en-US"/>
        </a:p>
      </dgm:t>
    </dgm:pt>
    <dgm:pt modelId="{BCCBB946-65E4-42AA-A2F3-C08A81D10ACF}" type="pres">
      <dgm:prSet presAssocID="{06963E05-694D-45CC-9D23-AC031E016DAD}" presName="rect2ParTxNoCh" presStyleLbl="alignAcc1" presStyleIdx="3" presStyleCnt="4">
        <dgm:presLayoutVars>
          <dgm:chMax val="1"/>
          <dgm:bulletEnabled val="1"/>
        </dgm:presLayoutVars>
      </dgm:prSet>
      <dgm:spPr/>
      <dgm:t>
        <a:bodyPr/>
        <a:lstStyle/>
        <a:p>
          <a:endParaRPr lang="en-US"/>
        </a:p>
      </dgm:t>
    </dgm:pt>
    <dgm:pt modelId="{C8B604BE-F48B-4227-B369-2BA99EB2BA53}" type="pres">
      <dgm:prSet presAssocID="{91C5ED9D-B86A-4805-A345-2CB03AAF24E2}" presName="rect3ParTxNoCh" presStyleLbl="alignAcc1" presStyleIdx="3" presStyleCnt="4">
        <dgm:presLayoutVars>
          <dgm:chMax val="1"/>
          <dgm:bulletEnabled val="1"/>
        </dgm:presLayoutVars>
      </dgm:prSet>
      <dgm:spPr/>
      <dgm:t>
        <a:bodyPr/>
        <a:lstStyle/>
        <a:p>
          <a:endParaRPr lang="en-US"/>
        </a:p>
      </dgm:t>
    </dgm:pt>
    <dgm:pt modelId="{D2D64F14-3ED4-45F1-B0C6-5B69EDE0EBC5}" type="pres">
      <dgm:prSet presAssocID="{C1567D71-F070-4D97-B21A-974A38B84CEB}" presName="rect4ParTxNoCh" presStyleLbl="alignAcc1" presStyleIdx="3" presStyleCnt="4">
        <dgm:presLayoutVars>
          <dgm:chMax val="1"/>
          <dgm:bulletEnabled val="1"/>
        </dgm:presLayoutVars>
      </dgm:prSet>
      <dgm:spPr/>
      <dgm:t>
        <a:bodyPr/>
        <a:lstStyle/>
        <a:p>
          <a:endParaRPr lang="en-US"/>
        </a:p>
      </dgm:t>
    </dgm:pt>
  </dgm:ptLst>
  <dgm:cxnLst>
    <dgm:cxn modelId="{76CB319B-8552-4D24-B0FC-E4B0B0EEB387}" srcId="{CE662C31-FD6B-48C4-BF5E-A1AA0618185F}" destId="{C1567D71-F070-4D97-B21A-974A38B84CEB}" srcOrd="3" destOrd="0" parTransId="{A7445EC7-F3E4-4D5B-B821-D511C222B717}" sibTransId="{A94DB84F-A9CA-4AE0-9F81-322B69FEE1B8}"/>
    <dgm:cxn modelId="{F911C5C3-442F-45E2-8E0F-8E932281CE0A}" srcId="{CE662C31-FD6B-48C4-BF5E-A1AA0618185F}" destId="{91C5ED9D-B86A-4805-A345-2CB03AAF24E2}" srcOrd="2" destOrd="0" parTransId="{49653A44-89D9-4ED0-97BB-C095F8881B01}" sibTransId="{FA17810F-C566-472D-9BCB-BC41C01840F4}"/>
    <dgm:cxn modelId="{863ADD4D-1462-447A-AF1A-B06BC09AA05F}" type="presOf" srcId="{91C5ED9D-B86A-4805-A345-2CB03AAF24E2}" destId="{B200B102-4956-4EE5-BA33-8EC41636BF04}" srcOrd="0" destOrd="0" presId="urn:microsoft.com/office/officeart/2005/8/layout/target3"/>
    <dgm:cxn modelId="{DCE0537F-6FA5-40F4-8EAD-1D2B062E3AD5}" type="presOf" srcId="{C1567D71-F070-4D97-B21A-974A38B84CEB}" destId="{D2D64F14-3ED4-45F1-B0C6-5B69EDE0EBC5}" srcOrd="1" destOrd="0" presId="urn:microsoft.com/office/officeart/2005/8/layout/target3"/>
    <dgm:cxn modelId="{F2BFEED8-E3DD-46E8-A54D-E736B03979B2}" srcId="{CE662C31-FD6B-48C4-BF5E-A1AA0618185F}" destId="{C1D1871F-C32E-4DFD-B60E-09C31786365F}" srcOrd="0" destOrd="0" parTransId="{F9C5AA59-0DC1-48FA-9F8F-44F5C666496C}" sibTransId="{F757706A-29E6-4751-9259-F934D113C892}"/>
    <dgm:cxn modelId="{CF102436-3945-42C7-93F7-91DB614E1FFD}" type="presOf" srcId="{06963E05-694D-45CC-9D23-AC031E016DAD}" destId="{BCCBB946-65E4-42AA-A2F3-C08A81D10ACF}" srcOrd="1" destOrd="0" presId="urn:microsoft.com/office/officeart/2005/8/layout/target3"/>
    <dgm:cxn modelId="{0BB325F4-CF4E-4B8A-97B1-F5F017F269C7}" type="presOf" srcId="{CE662C31-FD6B-48C4-BF5E-A1AA0618185F}" destId="{ECEA97A7-79D6-4F1C-9C9F-45ECAD2C3530}" srcOrd="0" destOrd="0" presId="urn:microsoft.com/office/officeart/2005/8/layout/target3"/>
    <dgm:cxn modelId="{C9F6BA16-011F-4F0B-A618-8015C2539A98}" type="presOf" srcId="{C1567D71-F070-4D97-B21A-974A38B84CEB}" destId="{15BC6C5F-C601-40A9-98C2-B2382C79095B}" srcOrd="0" destOrd="0" presId="urn:microsoft.com/office/officeart/2005/8/layout/target3"/>
    <dgm:cxn modelId="{DF48E1BF-1FA3-4DBA-AFA7-3CAF59EA7D30}" type="presOf" srcId="{06963E05-694D-45CC-9D23-AC031E016DAD}" destId="{AB62EEDF-C3CC-4D13-9BA3-BFA4AC7BBFF4}" srcOrd="0" destOrd="0" presId="urn:microsoft.com/office/officeart/2005/8/layout/target3"/>
    <dgm:cxn modelId="{8BB887B7-3A7B-4CC0-9ABF-DC53D3E59F63}" srcId="{CE662C31-FD6B-48C4-BF5E-A1AA0618185F}" destId="{06963E05-694D-45CC-9D23-AC031E016DAD}" srcOrd="1" destOrd="0" parTransId="{F5AF1712-5050-4FF2-8820-2D7D203FDD7E}" sibTransId="{62F34146-F8EE-403C-83A8-FE7883558585}"/>
    <dgm:cxn modelId="{939F0D79-179A-44F5-83F9-71DDFE006716}" type="presOf" srcId="{C1D1871F-C32E-4DFD-B60E-09C31786365F}" destId="{765C09BC-EA65-441B-A530-187A373CC2A5}" srcOrd="1" destOrd="0" presId="urn:microsoft.com/office/officeart/2005/8/layout/target3"/>
    <dgm:cxn modelId="{23996AD1-E78B-4E17-AD66-F5114D8F597C}" type="presOf" srcId="{91C5ED9D-B86A-4805-A345-2CB03AAF24E2}" destId="{C8B604BE-F48B-4227-B369-2BA99EB2BA53}" srcOrd="1" destOrd="0" presId="urn:microsoft.com/office/officeart/2005/8/layout/target3"/>
    <dgm:cxn modelId="{EEA03A92-1B30-484F-BDF7-433F5452BACA}" type="presOf" srcId="{C1D1871F-C32E-4DFD-B60E-09C31786365F}" destId="{70FF4DCE-96E8-4BD7-861D-B1229B001A2F}" srcOrd="0" destOrd="0" presId="urn:microsoft.com/office/officeart/2005/8/layout/target3"/>
    <dgm:cxn modelId="{C58DA14F-1F7B-40D8-9E84-4EE27A00511D}" type="presParOf" srcId="{ECEA97A7-79D6-4F1C-9C9F-45ECAD2C3530}" destId="{B85C0FC0-3967-4199-9DB8-587CDA6E7F7F}" srcOrd="0" destOrd="0" presId="urn:microsoft.com/office/officeart/2005/8/layout/target3"/>
    <dgm:cxn modelId="{C3D003C9-7C70-4CDD-8D2D-C435964D52D5}" type="presParOf" srcId="{ECEA97A7-79D6-4F1C-9C9F-45ECAD2C3530}" destId="{E5B73ACA-FADD-4020-94EE-1B23D6A299C6}" srcOrd="1" destOrd="0" presId="urn:microsoft.com/office/officeart/2005/8/layout/target3"/>
    <dgm:cxn modelId="{7F29C66B-C3F0-4C64-8BBD-5D37EA94A4A5}" type="presParOf" srcId="{ECEA97A7-79D6-4F1C-9C9F-45ECAD2C3530}" destId="{70FF4DCE-96E8-4BD7-861D-B1229B001A2F}" srcOrd="2" destOrd="0" presId="urn:microsoft.com/office/officeart/2005/8/layout/target3"/>
    <dgm:cxn modelId="{AA520036-4213-4307-96FC-5339841AB053}" type="presParOf" srcId="{ECEA97A7-79D6-4F1C-9C9F-45ECAD2C3530}" destId="{167C4AAF-5849-4023-8E0C-4FB3B9B4787F}" srcOrd="3" destOrd="0" presId="urn:microsoft.com/office/officeart/2005/8/layout/target3"/>
    <dgm:cxn modelId="{24A13149-3A8D-483E-8A52-893B7CAE7645}" type="presParOf" srcId="{ECEA97A7-79D6-4F1C-9C9F-45ECAD2C3530}" destId="{2C210E57-3A81-461E-8B9C-8D4334833D51}" srcOrd="4" destOrd="0" presId="urn:microsoft.com/office/officeart/2005/8/layout/target3"/>
    <dgm:cxn modelId="{AEC52D0B-7C32-4038-BE78-F8B14745EB09}" type="presParOf" srcId="{ECEA97A7-79D6-4F1C-9C9F-45ECAD2C3530}" destId="{AB62EEDF-C3CC-4D13-9BA3-BFA4AC7BBFF4}" srcOrd="5" destOrd="0" presId="urn:microsoft.com/office/officeart/2005/8/layout/target3"/>
    <dgm:cxn modelId="{41DAD9D2-BDA1-47FE-9286-5929502348CD}" type="presParOf" srcId="{ECEA97A7-79D6-4F1C-9C9F-45ECAD2C3530}" destId="{9DF354FA-F9C0-408B-8A27-42CF9311DBCE}" srcOrd="6" destOrd="0" presId="urn:microsoft.com/office/officeart/2005/8/layout/target3"/>
    <dgm:cxn modelId="{F560F295-CA26-40ED-BC45-A1996D110C13}" type="presParOf" srcId="{ECEA97A7-79D6-4F1C-9C9F-45ECAD2C3530}" destId="{4DFAD3AB-B228-44F4-B0E2-D8B36CB3A6BD}" srcOrd="7" destOrd="0" presId="urn:microsoft.com/office/officeart/2005/8/layout/target3"/>
    <dgm:cxn modelId="{AFD79CC9-3035-49F8-91CD-4DFA8604ECBC}" type="presParOf" srcId="{ECEA97A7-79D6-4F1C-9C9F-45ECAD2C3530}" destId="{B200B102-4956-4EE5-BA33-8EC41636BF04}" srcOrd="8" destOrd="0" presId="urn:microsoft.com/office/officeart/2005/8/layout/target3"/>
    <dgm:cxn modelId="{9B3E5D09-1975-4520-B755-627E2D08A7D2}" type="presParOf" srcId="{ECEA97A7-79D6-4F1C-9C9F-45ECAD2C3530}" destId="{F246CFFB-3FE7-4164-85E2-A9FF0905F872}" srcOrd="9" destOrd="0" presId="urn:microsoft.com/office/officeart/2005/8/layout/target3"/>
    <dgm:cxn modelId="{8AC23669-535A-458D-935E-AED2000A9F4C}" type="presParOf" srcId="{ECEA97A7-79D6-4F1C-9C9F-45ECAD2C3530}" destId="{39B4133E-72FF-46A6-8148-48BE20748AC0}" srcOrd="10" destOrd="0" presId="urn:microsoft.com/office/officeart/2005/8/layout/target3"/>
    <dgm:cxn modelId="{0DC0515B-746E-459C-9D74-B970BB5291BE}" type="presParOf" srcId="{ECEA97A7-79D6-4F1C-9C9F-45ECAD2C3530}" destId="{15BC6C5F-C601-40A9-98C2-B2382C79095B}" srcOrd="11" destOrd="0" presId="urn:microsoft.com/office/officeart/2005/8/layout/target3"/>
    <dgm:cxn modelId="{079444ED-1C3A-4EB2-9695-55FE56168832}" type="presParOf" srcId="{ECEA97A7-79D6-4F1C-9C9F-45ECAD2C3530}" destId="{765C09BC-EA65-441B-A530-187A373CC2A5}" srcOrd="12" destOrd="0" presId="urn:microsoft.com/office/officeart/2005/8/layout/target3"/>
    <dgm:cxn modelId="{A83473B6-AEC3-4BD4-AEC5-27AC6E612CF7}" type="presParOf" srcId="{ECEA97A7-79D6-4F1C-9C9F-45ECAD2C3530}" destId="{BCCBB946-65E4-42AA-A2F3-C08A81D10ACF}" srcOrd="13" destOrd="0" presId="urn:microsoft.com/office/officeart/2005/8/layout/target3"/>
    <dgm:cxn modelId="{F02283FC-D9F1-4EDC-8DE0-386606E53B80}" type="presParOf" srcId="{ECEA97A7-79D6-4F1C-9C9F-45ECAD2C3530}" destId="{C8B604BE-F48B-4227-B369-2BA99EB2BA53}" srcOrd="14" destOrd="0" presId="urn:microsoft.com/office/officeart/2005/8/layout/target3"/>
    <dgm:cxn modelId="{86416A65-255D-42EA-935E-C615B2997F9D}" type="presParOf" srcId="{ECEA97A7-79D6-4F1C-9C9F-45ECAD2C3530}" destId="{D2D64F14-3ED4-45F1-B0C6-5B69EDE0EBC5}" srcOrd="15"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B45067-C2EC-4662-A3E8-570B3858F2F5}"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en-US"/>
        </a:p>
      </dgm:t>
    </dgm:pt>
    <dgm:pt modelId="{EECCD1DF-37C0-4952-A233-6BBEB6E938DE}">
      <dgm:prSet/>
      <dgm:spPr/>
      <dgm:t>
        <a:bodyPr/>
        <a:lstStyle/>
        <a:p>
          <a:pPr algn="justLow" rtl="1"/>
          <a:r>
            <a:rPr lang="fa-IR" dirty="0" smtClean="0">
              <a:cs typeface="B Zar" pitchFamily="2" charset="-78"/>
            </a:rPr>
            <a:t>سیستم برنامه ریزی که نام آن را به «نظارت اقتصاد کلان» تغییر داده‌اند. این سیستم در بخش کالایی متکی به ابزارهای غیرمستقیم است (انواع گوناگون نرخ مالیات بر موسسات و مصرف، اعتبار و غیره) و بر یک سیستم اعطای موافقت مبتنی است؛ </a:t>
          </a:r>
          <a:endParaRPr lang="en-US" dirty="0">
            <a:cs typeface="B Zar" pitchFamily="2" charset="-78"/>
          </a:endParaRPr>
        </a:p>
      </dgm:t>
    </dgm:pt>
    <dgm:pt modelId="{5816F26B-EC15-412D-AEE2-A2DDD49DECDB}" type="parTrans" cxnId="{C89D2DED-4DC0-4E5C-8D52-0E09539753FE}">
      <dgm:prSet/>
      <dgm:spPr/>
      <dgm:t>
        <a:bodyPr/>
        <a:lstStyle/>
        <a:p>
          <a:pPr algn="justLow"/>
          <a:endParaRPr lang="en-US">
            <a:cs typeface="B Zar" pitchFamily="2" charset="-78"/>
          </a:endParaRPr>
        </a:p>
      </dgm:t>
    </dgm:pt>
    <dgm:pt modelId="{49C3886D-0AC1-4BCF-9175-B74C2E1B6659}" type="sibTrans" cxnId="{C89D2DED-4DC0-4E5C-8D52-0E09539753FE}">
      <dgm:prSet/>
      <dgm:spPr/>
      <dgm:t>
        <a:bodyPr/>
        <a:lstStyle/>
        <a:p>
          <a:pPr algn="justLow"/>
          <a:endParaRPr lang="en-US">
            <a:cs typeface="B Zar" pitchFamily="2" charset="-78"/>
          </a:endParaRPr>
        </a:p>
      </dgm:t>
    </dgm:pt>
    <dgm:pt modelId="{B136B841-1F9F-4A3A-9B9E-E740D377B5A6}">
      <dgm:prSet/>
      <dgm:spPr/>
      <dgm:t>
        <a:bodyPr/>
        <a:lstStyle/>
        <a:p>
          <a:pPr algn="justLow" rtl="1"/>
          <a:r>
            <a:rPr lang="fa-IR" dirty="0" smtClean="0">
              <a:cs typeface="B Zar" pitchFamily="2" charset="-78"/>
            </a:rPr>
            <a:t>بخش خدمات عمومی که بودجه قسمت اعظم آن را دولت تامین می‌کند یا در کنترل آن است (دولت بدین منظور چندین بخش «استراتژیک» را تعیین کرده‌است که از جمله شامل انرژی، حمل و نقل و ارتباطات می‌شود)؛</a:t>
          </a:r>
          <a:endParaRPr lang="en-US" dirty="0">
            <a:cs typeface="B Zar" pitchFamily="2" charset="-78"/>
          </a:endParaRPr>
        </a:p>
      </dgm:t>
    </dgm:pt>
    <dgm:pt modelId="{5981E59B-B6FC-4E9D-9A6A-7F689C7558EB}" type="parTrans" cxnId="{AAB81317-B661-46FE-8D77-7503C1018FE3}">
      <dgm:prSet/>
      <dgm:spPr/>
      <dgm:t>
        <a:bodyPr/>
        <a:lstStyle/>
        <a:p>
          <a:pPr algn="justLow"/>
          <a:endParaRPr lang="en-US">
            <a:cs typeface="B Zar" pitchFamily="2" charset="-78"/>
          </a:endParaRPr>
        </a:p>
      </dgm:t>
    </dgm:pt>
    <dgm:pt modelId="{6F829972-5659-4D33-87CB-EF34D7ED1A7C}" type="sibTrans" cxnId="{AAB81317-B661-46FE-8D77-7503C1018FE3}">
      <dgm:prSet/>
      <dgm:spPr/>
      <dgm:t>
        <a:bodyPr/>
        <a:lstStyle/>
        <a:p>
          <a:pPr algn="justLow"/>
          <a:endParaRPr lang="en-US">
            <a:cs typeface="B Zar" pitchFamily="2" charset="-78"/>
          </a:endParaRPr>
        </a:p>
      </dgm:t>
    </dgm:pt>
    <dgm:pt modelId="{5E811DFB-113B-4DA9-9914-524C68F28DA2}">
      <dgm:prSet/>
      <dgm:spPr/>
      <dgm:t>
        <a:bodyPr/>
        <a:lstStyle/>
        <a:p>
          <a:pPr algn="justLow" rtl="1"/>
          <a:r>
            <a:rPr lang="fa-IR" dirty="0" smtClean="0">
              <a:cs typeface="B Zar" pitchFamily="2" charset="-78"/>
            </a:rPr>
            <a:t>سیاست اقتصادی اراده گرایانه. مثلا عدم استقلال بانک مرکزی؛</a:t>
          </a:r>
          <a:endParaRPr lang="en-US" dirty="0">
            <a:cs typeface="B Zar" pitchFamily="2" charset="-78"/>
          </a:endParaRPr>
        </a:p>
      </dgm:t>
    </dgm:pt>
    <dgm:pt modelId="{7811825F-53DE-4598-BF9D-365F371C3EF3}" type="parTrans" cxnId="{07A6025B-74C3-4D4E-92F6-28F26962FADF}">
      <dgm:prSet/>
      <dgm:spPr/>
      <dgm:t>
        <a:bodyPr/>
        <a:lstStyle/>
        <a:p>
          <a:pPr algn="justLow"/>
          <a:endParaRPr lang="en-US">
            <a:cs typeface="B Zar" pitchFamily="2" charset="-78"/>
          </a:endParaRPr>
        </a:p>
      </dgm:t>
    </dgm:pt>
    <dgm:pt modelId="{B3183912-FE3B-4A42-A42E-A1032D89F1E5}" type="sibTrans" cxnId="{07A6025B-74C3-4D4E-92F6-28F26962FADF}">
      <dgm:prSet/>
      <dgm:spPr/>
      <dgm:t>
        <a:bodyPr/>
        <a:lstStyle/>
        <a:p>
          <a:pPr algn="justLow"/>
          <a:endParaRPr lang="en-US">
            <a:cs typeface="B Zar" pitchFamily="2" charset="-78"/>
          </a:endParaRPr>
        </a:p>
      </dgm:t>
    </dgm:pt>
    <dgm:pt modelId="{1743428E-B4B3-4A41-99B8-C151589B635C}">
      <dgm:prSet/>
      <dgm:spPr/>
      <dgm:t>
        <a:bodyPr/>
        <a:lstStyle/>
        <a:p>
          <a:pPr algn="justLow" rtl="1"/>
          <a:r>
            <a:rPr lang="fa-IR" dirty="0" smtClean="0">
              <a:cs typeface="B Zar" pitchFamily="2" charset="-78"/>
            </a:rPr>
            <a:t>مالکیت عمومی زمین. زمین‌های کشاورزی تحت بهره برداری خانوارهاست که نیمی از جمعیت کشور را تشکیل می‌دهند.</a:t>
          </a:r>
          <a:endParaRPr lang="en-US" dirty="0">
            <a:cs typeface="B Zar" pitchFamily="2" charset="-78"/>
          </a:endParaRPr>
        </a:p>
      </dgm:t>
    </dgm:pt>
    <dgm:pt modelId="{3CE8CBF2-E7C7-413A-A440-2ADD783D6144}" type="parTrans" cxnId="{322F1827-BF55-4E6D-A38F-D4354EB5D3F3}">
      <dgm:prSet/>
      <dgm:spPr/>
      <dgm:t>
        <a:bodyPr/>
        <a:lstStyle/>
        <a:p>
          <a:pPr algn="justLow"/>
          <a:endParaRPr lang="en-US">
            <a:cs typeface="B Zar" pitchFamily="2" charset="-78"/>
          </a:endParaRPr>
        </a:p>
      </dgm:t>
    </dgm:pt>
    <dgm:pt modelId="{9338A621-0700-4365-BA00-E02A67E26EF8}" type="sibTrans" cxnId="{322F1827-BF55-4E6D-A38F-D4354EB5D3F3}">
      <dgm:prSet/>
      <dgm:spPr/>
      <dgm:t>
        <a:bodyPr/>
        <a:lstStyle/>
        <a:p>
          <a:pPr algn="justLow"/>
          <a:endParaRPr lang="en-US">
            <a:cs typeface="B Zar" pitchFamily="2" charset="-78"/>
          </a:endParaRPr>
        </a:p>
      </dgm:t>
    </dgm:pt>
    <dgm:pt modelId="{625FDA0A-E692-47E9-B21E-03F03E5F3A21}" type="pres">
      <dgm:prSet presAssocID="{69B45067-C2EC-4662-A3E8-570B3858F2F5}" presName="Name0" presStyleCnt="0">
        <dgm:presLayoutVars>
          <dgm:chMax val="7"/>
          <dgm:dir/>
          <dgm:animLvl val="lvl"/>
          <dgm:resizeHandles val="exact"/>
        </dgm:presLayoutVars>
      </dgm:prSet>
      <dgm:spPr/>
      <dgm:t>
        <a:bodyPr/>
        <a:lstStyle/>
        <a:p>
          <a:endParaRPr lang="en-US"/>
        </a:p>
      </dgm:t>
    </dgm:pt>
    <dgm:pt modelId="{A138CDD7-CDE3-4A65-9612-DCFFC9E62B5B}" type="pres">
      <dgm:prSet presAssocID="{EECCD1DF-37C0-4952-A233-6BBEB6E938DE}" presName="circle1" presStyleLbl="node1" presStyleIdx="0" presStyleCnt="4"/>
      <dgm:spPr/>
    </dgm:pt>
    <dgm:pt modelId="{80AFD658-D58D-46A6-BF33-9E15EE748409}" type="pres">
      <dgm:prSet presAssocID="{EECCD1DF-37C0-4952-A233-6BBEB6E938DE}" presName="space" presStyleCnt="0"/>
      <dgm:spPr/>
    </dgm:pt>
    <dgm:pt modelId="{B1F6FCED-3F0A-4FDE-8625-3DCEF5A140E4}" type="pres">
      <dgm:prSet presAssocID="{EECCD1DF-37C0-4952-A233-6BBEB6E938DE}" presName="rect1" presStyleLbl="alignAcc1" presStyleIdx="0" presStyleCnt="4"/>
      <dgm:spPr/>
      <dgm:t>
        <a:bodyPr/>
        <a:lstStyle/>
        <a:p>
          <a:endParaRPr lang="en-US"/>
        </a:p>
      </dgm:t>
    </dgm:pt>
    <dgm:pt modelId="{BA1E1DC2-F411-4F6F-BD89-13A579C81D54}" type="pres">
      <dgm:prSet presAssocID="{B136B841-1F9F-4A3A-9B9E-E740D377B5A6}" presName="vertSpace2" presStyleLbl="node1" presStyleIdx="0" presStyleCnt="4"/>
      <dgm:spPr/>
    </dgm:pt>
    <dgm:pt modelId="{A58FFD16-C986-465E-8B0F-B085F3D3B319}" type="pres">
      <dgm:prSet presAssocID="{B136B841-1F9F-4A3A-9B9E-E740D377B5A6}" presName="circle2" presStyleLbl="node1" presStyleIdx="1" presStyleCnt="4"/>
      <dgm:spPr/>
    </dgm:pt>
    <dgm:pt modelId="{DF34BF82-8ED9-451B-875D-B5821330BC84}" type="pres">
      <dgm:prSet presAssocID="{B136B841-1F9F-4A3A-9B9E-E740D377B5A6}" presName="rect2" presStyleLbl="alignAcc1" presStyleIdx="1" presStyleCnt="4"/>
      <dgm:spPr/>
      <dgm:t>
        <a:bodyPr/>
        <a:lstStyle/>
        <a:p>
          <a:endParaRPr lang="en-US"/>
        </a:p>
      </dgm:t>
    </dgm:pt>
    <dgm:pt modelId="{771954D2-54EA-47D4-96E0-513053F65F24}" type="pres">
      <dgm:prSet presAssocID="{5E811DFB-113B-4DA9-9914-524C68F28DA2}" presName="vertSpace3" presStyleLbl="node1" presStyleIdx="1" presStyleCnt="4"/>
      <dgm:spPr/>
    </dgm:pt>
    <dgm:pt modelId="{18EB8717-C466-4904-8849-D7C4A4BC3031}" type="pres">
      <dgm:prSet presAssocID="{5E811DFB-113B-4DA9-9914-524C68F28DA2}" presName="circle3" presStyleLbl="node1" presStyleIdx="2" presStyleCnt="4"/>
      <dgm:spPr/>
    </dgm:pt>
    <dgm:pt modelId="{2E4A659C-3C7C-4AD5-B60D-1583FBC3D937}" type="pres">
      <dgm:prSet presAssocID="{5E811DFB-113B-4DA9-9914-524C68F28DA2}" presName="rect3" presStyleLbl="alignAcc1" presStyleIdx="2" presStyleCnt="4"/>
      <dgm:spPr/>
      <dgm:t>
        <a:bodyPr/>
        <a:lstStyle/>
        <a:p>
          <a:endParaRPr lang="en-US"/>
        </a:p>
      </dgm:t>
    </dgm:pt>
    <dgm:pt modelId="{ABA504E7-9D71-4BEA-8C1C-73F066E3E1FA}" type="pres">
      <dgm:prSet presAssocID="{1743428E-B4B3-4A41-99B8-C151589B635C}" presName="vertSpace4" presStyleLbl="node1" presStyleIdx="2" presStyleCnt="4"/>
      <dgm:spPr/>
    </dgm:pt>
    <dgm:pt modelId="{007FEA64-4074-4717-9A6C-92A95B2AFDF6}" type="pres">
      <dgm:prSet presAssocID="{1743428E-B4B3-4A41-99B8-C151589B635C}" presName="circle4" presStyleLbl="node1" presStyleIdx="3" presStyleCnt="4"/>
      <dgm:spPr/>
    </dgm:pt>
    <dgm:pt modelId="{46FB6195-374E-422A-B16C-163BC0626109}" type="pres">
      <dgm:prSet presAssocID="{1743428E-B4B3-4A41-99B8-C151589B635C}" presName="rect4" presStyleLbl="alignAcc1" presStyleIdx="3" presStyleCnt="4"/>
      <dgm:spPr/>
      <dgm:t>
        <a:bodyPr/>
        <a:lstStyle/>
        <a:p>
          <a:endParaRPr lang="en-US"/>
        </a:p>
      </dgm:t>
    </dgm:pt>
    <dgm:pt modelId="{1C07A864-8006-42ED-A3C4-8C3883D583B9}" type="pres">
      <dgm:prSet presAssocID="{EECCD1DF-37C0-4952-A233-6BBEB6E938DE}" presName="rect1ParTxNoCh" presStyleLbl="alignAcc1" presStyleIdx="3" presStyleCnt="4">
        <dgm:presLayoutVars>
          <dgm:chMax val="1"/>
          <dgm:bulletEnabled val="1"/>
        </dgm:presLayoutVars>
      </dgm:prSet>
      <dgm:spPr/>
      <dgm:t>
        <a:bodyPr/>
        <a:lstStyle/>
        <a:p>
          <a:endParaRPr lang="en-US"/>
        </a:p>
      </dgm:t>
    </dgm:pt>
    <dgm:pt modelId="{238EACA8-4C77-4B9D-971B-A539BF048887}" type="pres">
      <dgm:prSet presAssocID="{B136B841-1F9F-4A3A-9B9E-E740D377B5A6}" presName="rect2ParTxNoCh" presStyleLbl="alignAcc1" presStyleIdx="3" presStyleCnt="4">
        <dgm:presLayoutVars>
          <dgm:chMax val="1"/>
          <dgm:bulletEnabled val="1"/>
        </dgm:presLayoutVars>
      </dgm:prSet>
      <dgm:spPr/>
      <dgm:t>
        <a:bodyPr/>
        <a:lstStyle/>
        <a:p>
          <a:endParaRPr lang="en-US"/>
        </a:p>
      </dgm:t>
    </dgm:pt>
    <dgm:pt modelId="{0CD87CC7-E85C-4FD2-BB70-426628CD2F08}" type="pres">
      <dgm:prSet presAssocID="{5E811DFB-113B-4DA9-9914-524C68F28DA2}" presName="rect3ParTxNoCh" presStyleLbl="alignAcc1" presStyleIdx="3" presStyleCnt="4">
        <dgm:presLayoutVars>
          <dgm:chMax val="1"/>
          <dgm:bulletEnabled val="1"/>
        </dgm:presLayoutVars>
      </dgm:prSet>
      <dgm:spPr/>
      <dgm:t>
        <a:bodyPr/>
        <a:lstStyle/>
        <a:p>
          <a:endParaRPr lang="en-US"/>
        </a:p>
      </dgm:t>
    </dgm:pt>
    <dgm:pt modelId="{65DFA37C-76DA-4748-B628-17F3174E3DA9}" type="pres">
      <dgm:prSet presAssocID="{1743428E-B4B3-4A41-99B8-C151589B635C}" presName="rect4ParTxNoCh" presStyleLbl="alignAcc1" presStyleIdx="3" presStyleCnt="4">
        <dgm:presLayoutVars>
          <dgm:chMax val="1"/>
          <dgm:bulletEnabled val="1"/>
        </dgm:presLayoutVars>
      </dgm:prSet>
      <dgm:spPr/>
      <dgm:t>
        <a:bodyPr/>
        <a:lstStyle/>
        <a:p>
          <a:endParaRPr lang="en-US"/>
        </a:p>
      </dgm:t>
    </dgm:pt>
  </dgm:ptLst>
  <dgm:cxnLst>
    <dgm:cxn modelId="{FBFD6633-DDF8-4EC7-ADF8-EF33A9FE882E}" type="presOf" srcId="{EECCD1DF-37C0-4952-A233-6BBEB6E938DE}" destId="{1C07A864-8006-42ED-A3C4-8C3883D583B9}" srcOrd="1" destOrd="0" presId="urn:microsoft.com/office/officeart/2005/8/layout/target3"/>
    <dgm:cxn modelId="{038FE912-F3B0-4861-8638-DFF08626CCAB}" type="presOf" srcId="{1743428E-B4B3-4A41-99B8-C151589B635C}" destId="{46FB6195-374E-422A-B16C-163BC0626109}" srcOrd="0" destOrd="0" presId="urn:microsoft.com/office/officeart/2005/8/layout/target3"/>
    <dgm:cxn modelId="{5F445ADE-5716-4484-97B8-55DCB4253A15}" type="presOf" srcId="{69B45067-C2EC-4662-A3E8-570B3858F2F5}" destId="{625FDA0A-E692-47E9-B21E-03F03E5F3A21}" srcOrd="0" destOrd="0" presId="urn:microsoft.com/office/officeart/2005/8/layout/target3"/>
    <dgm:cxn modelId="{AAB81317-B661-46FE-8D77-7503C1018FE3}" srcId="{69B45067-C2EC-4662-A3E8-570B3858F2F5}" destId="{B136B841-1F9F-4A3A-9B9E-E740D377B5A6}" srcOrd="1" destOrd="0" parTransId="{5981E59B-B6FC-4E9D-9A6A-7F689C7558EB}" sibTransId="{6F829972-5659-4D33-87CB-EF34D7ED1A7C}"/>
    <dgm:cxn modelId="{07A6025B-74C3-4D4E-92F6-28F26962FADF}" srcId="{69B45067-C2EC-4662-A3E8-570B3858F2F5}" destId="{5E811DFB-113B-4DA9-9914-524C68F28DA2}" srcOrd="2" destOrd="0" parTransId="{7811825F-53DE-4598-BF9D-365F371C3EF3}" sibTransId="{B3183912-FE3B-4A42-A42E-A1032D89F1E5}"/>
    <dgm:cxn modelId="{1CD85AC0-EBF1-488F-9878-106490EE1CF1}" type="presOf" srcId="{EECCD1DF-37C0-4952-A233-6BBEB6E938DE}" destId="{B1F6FCED-3F0A-4FDE-8625-3DCEF5A140E4}" srcOrd="0" destOrd="0" presId="urn:microsoft.com/office/officeart/2005/8/layout/target3"/>
    <dgm:cxn modelId="{3C84A2BA-520F-4A2D-924E-B27C19D33E94}" type="presOf" srcId="{5E811DFB-113B-4DA9-9914-524C68F28DA2}" destId="{2E4A659C-3C7C-4AD5-B60D-1583FBC3D937}" srcOrd="0" destOrd="0" presId="urn:microsoft.com/office/officeart/2005/8/layout/target3"/>
    <dgm:cxn modelId="{82068D47-B41D-4F63-A26C-2C1AA4AEC7DC}" type="presOf" srcId="{1743428E-B4B3-4A41-99B8-C151589B635C}" destId="{65DFA37C-76DA-4748-B628-17F3174E3DA9}" srcOrd="1" destOrd="0" presId="urn:microsoft.com/office/officeart/2005/8/layout/target3"/>
    <dgm:cxn modelId="{3CA60E4C-9757-49A2-BFB1-C81A916281D9}" type="presOf" srcId="{5E811DFB-113B-4DA9-9914-524C68F28DA2}" destId="{0CD87CC7-E85C-4FD2-BB70-426628CD2F08}" srcOrd="1" destOrd="0" presId="urn:microsoft.com/office/officeart/2005/8/layout/target3"/>
    <dgm:cxn modelId="{A5E41622-8467-4EF2-9BFE-683468E9E273}" type="presOf" srcId="{B136B841-1F9F-4A3A-9B9E-E740D377B5A6}" destId="{238EACA8-4C77-4B9D-971B-A539BF048887}" srcOrd="1" destOrd="0" presId="urn:microsoft.com/office/officeart/2005/8/layout/target3"/>
    <dgm:cxn modelId="{C89D2DED-4DC0-4E5C-8D52-0E09539753FE}" srcId="{69B45067-C2EC-4662-A3E8-570B3858F2F5}" destId="{EECCD1DF-37C0-4952-A233-6BBEB6E938DE}" srcOrd="0" destOrd="0" parTransId="{5816F26B-EC15-412D-AEE2-A2DDD49DECDB}" sibTransId="{49C3886D-0AC1-4BCF-9175-B74C2E1B6659}"/>
    <dgm:cxn modelId="{3A85C68D-FB53-4205-BAC8-75A0CDD4679D}" type="presOf" srcId="{B136B841-1F9F-4A3A-9B9E-E740D377B5A6}" destId="{DF34BF82-8ED9-451B-875D-B5821330BC84}" srcOrd="0" destOrd="0" presId="urn:microsoft.com/office/officeart/2005/8/layout/target3"/>
    <dgm:cxn modelId="{322F1827-BF55-4E6D-A38F-D4354EB5D3F3}" srcId="{69B45067-C2EC-4662-A3E8-570B3858F2F5}" destId="{1743428E-B4B3-4A41-99B8-C151589B635C}" srcOrd="3" destOrd="0" parTransId="{3CE8CBF2-E7C7-413A-A440-2ADD783D6144}" sibTransId="{9338A621-0700-4365-BA00-E02A67E26EF8}"/>
    <dgm:cxn modelId="{A5E50AE1-EB36-4406-BD17-52D4C9E08760}" type="presParOf" srcId="{625FDA0A-E692-47E9-B21E-03F03E5F3A21}" destId="{A138CDD7-CDE3-4A65-9612-DCFFC9E62B5B}" srcOrd="0" destOrd="0" presId="urn:microsoft.com/office/officeart/2005/8/layout/target3"/>
    <dgm:cxn modelId="{9821C77D-7894-432A-AA4A-A6E02FD616F6}" type="presParOf" srcId="{625FDA0A-E692-47E9-B21E-03F03E5F3A21}" destId="{80AFD658-D58D-46A6-BF33-9E15EE748409}" srcOrd="1" destOrd="0" presId="urn:microsoft.com/office/officeart/2005/8/layout/target3"/>
    <dgm:cxn modelId="{F30F3AA6-A83D-464D-9BF1-2777B6D148DC}" type="presParOf" srcId="{625FDA0A-E692-47E9-B21E-03F03E5F3A21}" destId="{B1F6FCED-3F0A-4FDE-8625-3DCEF5A140E4}" srcOrd="2" destOrd="0" presId="urn:microsoft.com/office/officeart/2005/8/layout/target3"/>
    <dgm:cxn modelId="{A82357AD-81BE-4447-87E9-FE3C6A71DD24}" type="presParOf" srcId="{625FDA0A-E692-47E9-B21E-03F03E5F3A21}" destId="{BA1E1DC2-F411-4F6F-BD89-13A579C81D54}" srcOrd="3" destOrd="0" presId="urn:microsoft.com/office/officeart/2005/8/layout/target3"/>
    <dgm:cxn modelId="{5768B988-47CB-4D7F-898C-5B2D73FAFC4B}" type="presParOf" srcId="{625FDA0A-E692-47E9-B21E-03F03E5F3A21}" destId="{A58FFD16-C986-465E-8B0F-B085F3D3B319}" srcOrd="4" destOrd="0" presId="urn:microsoft.com/office/officeart/2005/8/layout/target3"/>
    <dgm:cxn modelId="{B0C8AC06-C396-4878-92CB-666A707E5971}" type="presParOf" srcId="{625FDA0A-E692-47E9-B21E-03F03E5F3A21}" destId="{DF34BF82-8ED9-451B-875D-B5821330BC84}" srcOrd="5" destOrd="0" presId="urn:microsoft.com/office/officeart/2005/8/layout/target3"/>
    <dgm:cxn modelId="{15423FFC-9C05-4A32-8A02-FA6265A31339}" type="presParOf" srcId="{625FDA0A-E692-47E9-B21E-03F03E5F3A21}" destId="{771954D2-54EA-47D4-96E0-513053F65F24}" srcOrd="6" destOrd="0" presId="urn:microsoft.com/office/officeart/2005/8/layout/target3"/>
    <dgm:cxn modelId="{175D6727-E59D-4C0D-AD7C-B178D5F39B88}" type="presParOf" srcId="{625FDA0A-E692-47E9-B21E-03F03E5F3A21}" destId="{18EB8717-C466-4904-8849-D7C4A4BC3031}" srcOrd="7" destOrd="0" presId="urn:microsoft.com/office/officeart/2005/8/layout/target3"/>
    <dgm:cxn modelId="{8819F68A-86F6-457A-AC9B-BCE6BD7DF79C}" type="presParOf" srcId="{625FDA0A-E692-47E9-B21E-03F03E5F3A21}" destId="{2E4A659C-3C7C-4AD5-B60D-1583FBC3D937}" srcOrd="8" destOrd="0" presId="urn:microsoft.com/office/officeart/2005/8/layout/target3"/>
    <dgm:cxn modelId="{5144FCC9-BE28-47D3-AE20-DEB8938ECD58}" type="presParOf" srcId="{625FDA0A-E692-47E9-B21E-03F03E5F3A21}" destId="{ABA504E7-9D71-4BEA-8C1C-73F066E3E1FA}" srcOrd="9" destOrd="0" presId="urn:microsoft.com/office/officeart/2005/8/layout/target3"/>
    <dgm:cxn modelId="{0A7D4BCA-AAA8-4F2D-B844-3F4B48E9F810}" type="presParOf" srcId="{625FDA0A-E692-47E9-B21E-03F03E5F3A21}" destId="{007FEA64-4074-4717-9A6C-92A95B2AFDF6}" srcOrd="10" destOrd="0" presId="urn:microsoft.com/office/officeart/2005/8/layout/target3"/>
    <dgm:cxn modelId="{99C67F1D-385B-4592-9256-72643D1F4BF8}" type="presParOf" srcId="{625FDA0A-E692-47E9-B21E-03F03E5F3A21}" destId="{46FB6195-374E-422A-B16C-163BC0626109}" srcOrd="11" destOrd="0" presId="urn:microsoft.com/office/officeart/2005/8/layout/target3"/>
    <dgm:cxn modelId="{F2429A5C-9EAF-411E-91DC-03DD6C7C57C4}" type="presParOf" srcId="{625FDA0A-E692-47E9-B21E-03F03E5F3A21}" destId="{1C07A864-8006-42ED-A3C4-8C3883D583B9}" srcOrd="12" destOrd="0" presId="urn:microsoft.com/office/officeart/2005/8/layout/target3"/>
    <dgm:cxn modelId="{8B401C41-1A2C-4193-852A-E17BD2E4A1BF}" type="presParOf" srcId="{625FDA0A-E692-47E9-B21E-03F03E5F3A21}" destId="{238EACA8-4C77-4B9D-971B-A539BF048887}" srcOrd="13" destOrd="0" presId="urn:microsoft.com/office/officeart/2005/8/layout/target3"/>
    <dgm:cxn modelId="{64DF1DA2-3E45-460A-B0E9-8EBD9ECE341C}" type="presParOf" srcId="{625FDA0A-E692-47E9-B21E-03F03E5F3A21}" destId="{0CD87CC7-E85C-4FD2-BB70-426628CD2F08}" srcOrd="14" destOrd="0" presId="urn:microsoft.com/office/officeart/2005/8/layout/target3"/>
    <dgm:cxn modelId="{0112E141-70A5-44AC-A40C-B38C28A84E80}" type="presParOf" srcId="{625FDA0A-E692-47E9-B21E-03F03E5F3A21}" destId="{65DFA37C-76DA-4748-B628-17F3174E3DA9}" srcOrd="15"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5F19DA-ADAB-4398-A76B-336460AFE2A2}" type="doc">
      <dgm:prSet loTypeId="urn:microsoft.com/office/officeart/2005/8/layout/target2" loCatId="relationship" qsTypeId="urn:microsoft.com/office/officeart/2005/8/quickstyle/3d2" qsCatId="3D" csTypeId="urn:microsoft.com/office/officeart/2005/8/colors/accent0_1" csCatId="mainScheme"/>
      <dgm:spPr/>
      <dgm:t>
        <a:bodyPr/>
        <a:lstStyle/>
        <a:p>
          <a:endParaRPr lang="en-US"/>
        </a:p>
      </dgm:t>
    </dgm:pt>
    <dgm:pt modelId="{D1A36B3E-A0BA-4E01-95D4-B98228084BFF}">
      <dgm:prSet/>
      <dgm:spPr/>
      <dgm:t>
        <a:bodyPr/>
        <a:lstStyle/>
        <a:p>
          <a:pPr algn="ctr" rtl="1"/>
          <a:r>
            <a:rPr lang="fa-IR" dirty="0" smtClean="0">
              <a:cs typeface="B Zar" pitchFamily="2" charset="-78"/>
            </a:rPr>
            <a:t>مجرای تجارت</a:t>
          </a:r>
          <a:endParaRPr lang="en-US" dirty="0">
            <a:cs typeface="B Zar" pitchFamily="2" charset="-78"/>
          </a:endParaRPr>
        </a:p>
      </dgm:t>
    </dgm:pt>
    <dgm:pt modelId="{B8F71884-9B5D-4F2A-ACFB-91996C55960C}" type="parTrans" cxnId="{26C9FD1D-2337-4821-8FE4-48B3BF28BD11}">
      <dgm:prSet/>
      <dgm:spPr/>
      <dgm:t>
        <a:bodyPr/>
        <a:lstStyle/>
        <a:p>
          <a:pPr algn="ctr"/>
          <a:endParaRPr lang="en-US">
            <a:cs typeface="B Zar" pitchFamily="2" charset="-78"/>
          </a:endParaRPr>
        </a:p>
      </dgm:t>
    </dgm:pt>
    <dgm:pt modelId="{B654F2AD-BC10-4F20-B1C1-B2C2ED9FBD01}" type="sibTrans" cxnId="{26C9FD1D-2337-4821-8FE4-48B3BF28BD11}">
      <dgm:prSet/>
      <dgm:spPr/>
      <dgm:t>
        <a:bodyPr/>
        <a:lstStyle/>
        <a:p>
          <a:pPr algn="ctr"/>
          <a:endParaRPr lang="en-US">
            <a:cs typeface="B Zar" pitchFamily="2" charset="-78"/>
          </a:endParaRPr>
        </a:p>
      </dgm:t>
    </dgm:pt>
    <dgm:pt modelId="{6D8860A5-6C9D-4B11-BFAB-C366A4674703}">
      <dgm:prSet/>
      <dgm:spPr/>
      <dgm:t>
        <a:bodyPr/>
        <a:lstStyle/>
        <a:p>
          <a:pPr algn="ctr" rtl="1"/>
          <a:r>
            <a:rPr lang="fa-IR" dirty="0" smtClean="0">
              <a:cs typeface="B Zar" pitchFamily="2" charset="-78"/>
            </a:rPr>
            <a:t>مجرای مالی</a:t>
          </a:r>
          <a:endParaRPr lang="en-US" dirty="0">
            <a:cs typeface="B Zar" pitchFamily="2" charset="-78"/>
          </a:endParaRPr>
        </a:p>
      </dgm:t>
    </dgm:pt>
    <dgm:pt modelId="{9FEAD2F1-B400-48AD-8761-5063F37EBD85}" type="parTrans" cxnId="{B33F0A41-D335-424C-9AF7-60D626DBCA04}">
      <dgm:prSet/>
      <dgm:spPr/>
      <dgm:t>
        <a:bodyPr/>
        <a:lstStyle/>
        <a:p>
          <a:pPr algn="ctr"/>
          <a:endParaRPr lang="en-US">
            <a:cs typeface="B Zar" pitchFamily="2" charset="-78"/>
          </a:endParaRPr>
        </a:p>
      </dgm:t>
    </dgm:pt>
    <dgm:pt modelId="{1D9236F6-B3AA-4298-88C1-362D6549381A}" type="sibTrans" cxnId="{B33F0A41-D335-424C-9AF7-60D626DBCA04}">
      <dgm:prSet/>
      <dgm:spPr/>
      <dgm:t>
        <a:bodyPr/>
        <a:lstStyle/>
        <a:p>
          <a:pPr algn="ctr"/>
          <a:endParaRPr lang="en-US">
            <a:cs typeface="B Zar" pitchFamily="2" charset="-78"/>
          </a:endParaRPr>
        </a:p>
      </dgm:t>
    </dgm:pt>
    <dgm:pt modelId="{0D37D433-AE41-4153-8C26-573B42A627B1}">
      <dgm:prSet/>
      <dgm:spPr/>
      <dgm:t>
        <a:bodyPr/>
        <a:lstStyle/>
        <a:p>
          <a:pPr algn="ctr" rtl="1"/>
          <a:r>
            <a:rPr lang="fa-IR" dirty="0" smtClean="0">
              <a:cs typeface="B Zar" pitchFamily="2" charset="-78"/>
            </a:rPr>
            <a:t>مجرای قیمت کالاهای اساسی</a:t>
          </a:r>
          <a:endParaRPr lang="en-US" dirty="0">
            <a:cs typeface="B Zar" pitchFamily="2" charset="-78"/>
          </a:endParaRPr>
        </a:p>
      </dgm:t>
    </dgm:pt>
    <dgm:pt modelId="{E279F247-4C8F-4476-8B4F-CAF860B9844F}" type="parTrans" cxnId="{B3C03058-CC5D-4805-9922-4055DAD7BECA}">
      <dgm:prSet/>
      <dgm:spPr/>
      <dgm:t>
        <a:bodyPr/>
        <a:lstStyle/>
        <a:p>
          <a:pPr algn="ctr"/>
          <a:endParaRPr lang="en-US">
            <a:cs typeface="B Zar" pitchFamily="2" charset="-78"/>
          </a:endParaRPr>
        </a:p>
      </dgm:t>
    </dgm:pt>
    <dgm:pt modelId="{10619BBA-BA71-4968-8168-3EA4E4CD8039}" type="sibTrans" cxnId="{B3C03058-CC5D-4805-9922-4055DAD7BECA}">
      <dgm:prSet/>
      <dgm:spPr/>
      <dgm:t>
        <a:bodyPr/>
        <a:lstStyle/>
        <a:p>
          <a:pPr algn="ctr"/>
          <a:endParaRPr lang="en-US">
            <a:cs typeface="B Zar" pitchFamily="2" charset="-78"/>
          </a:endParaRPr>
        </a:p>
      </dgm:t>
    </dgm:pt>
    <dgm:pt modelId="{9D2A3E5C-3791-49D5-9931-C4F9017014A3}" type="pres">
      <dgm:prSet presAssocID="{755F19DA-ADAB-4398-A76B-336460AFE2A2}" presName="Name0" presStyleCnt="0">
        <dgm:presLayoutVars>
          <dgm:chMax val="3"/>
          <dgm:chPref val="1"/>
          <dgm:dir/>
          <dgm:animLvl val="lvl"/>
          <dgm:resizeHandles/>
        </dgm:presLayoutVars>
      </dgm:prSet>
      <dgm:spPr/>
      <dgm:t>
        <a:bodyPr/>
        <a:lstStyle/>
        <a:p>
          <a:endParaRPr lang="en-US"/>
        </a:p>
      </dgm:t>
    </dgm:pt>
    <dgm:pt modelId="{B4C67620-FBF1-4EE1-AAD8-F2693B6B7996}" type="pres">
      <dgm:prSet presAssocID="{755F19DA-ADAB-4398-A76B-336460AFE2A2}" presName="outerBox" presStyleCnt="0"/>
      <dgm:spPr/>
    </dgm:pt>
    <dgm:pt modelId="{72BC5F04-22AE-4482-A39F-5963CF5616F3}" type="pres">
      <dgm:prSet presAssocID="{755F19DA-ADAB-4398-A76B-336460AFE2A2}" presName="outerBoxParent" presStyleLbl="node1" presStyleIdx="0" presStyleCnt="3"/>
      <dgm:spPr/>
      <dgm:t>
        <a:bodyPr/>
        <a:lstStyle/>
        <a:p>
          <a:endParaRPr lang="en-US"/>
        </a:p>
      </dgm:t>
    </dgm:pt>
    <dgm:pt modelId="{DC72400B-B274-4786-A056-16BB43909645}" type="pres">
      <dgm:prSet presAssocID="{755F19DA-ADAB-4398-A76B-336460AFE2A2}" presName="outerBoxChildren" presStyleCnt="0"/>
      <dgm:spPr/>
    </dgm:pt>
    <dgm:pt modelId="{D306809F-E9F5-4559-B353-E6DCFCA06F4C}" type="pres">
      <dgm:prSet presAssocID="{755F19DA-ADAB-4398-A76B-336460AFE2A2}" presName="middleBox" presStyleCnt="0"/>
      <dgm:spPr/>
    </dgm:pt>
    <dgm:pt modelId="{F0B9EB77-992B-4C2E-994E-B3EDE26593A8}" type="pres">
      <dgm:prSet presAssocID="{755F19DA-ADAB-4398-A76B-336460AFE2A2}" presName="middleBoxParent" presStyleLbl="node1" presStyleIdx="1" presStyleCnt="3"/>
      <dgm:spPr/>
      <dgm:t>
        <a:bodyPr/>
        <a:lstStyle/>
        <a:p>
          <a:endParaRPr lang="en-US"/>
        </a:p>
      </dgm:t>
    </dgm:pt>
    <dgm:pt modelId="{0FDAEB81-910F-46AA-AB91-6FE973B1FB77}" type="pres">
      <dgm:prSet presAssocID="{755F19DA-ADAB-4398-A76B-336460AFE2A2}" presName="middleBoxChildren" presStyleCnt="0"/>
      <dgm:spPr/>
    </dgm:pt>
    <dgm:pt modelId="{866676FE-5921-4B8C-B200-0D48E09A5D7C}" type="pres">
      <dgm:prSet presAssocID="{755F19DA-ADAB-4398-A76B-336460AFE2A2}" presName="centerBox" presStyleCnt="0"/>
      <dgm:spPr/>
    </dgm:pt>
    <dgm:pt modelId="{7CC6FC8A-CBFF-4DD5-B4C0-D37D16ABD05D}" type="pres">
      <dgm:prSet presAssocID="{755F19DA-ADAB-4398-A76B-336460AFE2A2}" presName="centerBoxParent" presStyleLbl="node1" presStyleIdx="2" presStyleCnt="3"/>
      <dgm:spPr/>
      <dgm:t>
        <a:bodyPr/>
        <a:lstStyle/>
        <a:p>
          <a:endParaRPr lang="en-US"/>
        </a:p>
      </dgm:t>
    </dgm:pt>
  </dgm:ptLst>
  <dgm:cxnLst>
    <dgm:cxn modelId="{B3C03058-CC5D-4805-9922-4055DAD7BECA}" srcId="{755F19DA-ADAB-4398-A76B-336460AFE2A2}" destId="{0D37D433-AE41-4153-8C26-573B42A627B1}" srcOrd="2" destOrd="0" parTransId="{E279F247-4C8F-4476-8B4F-CAF860B9844F}" sibTransId="{10619BBA-BA71-4968-8168-3EA4E4CD8039}"/>
    <dgm:cxn modelId="{26C9FD1D-2337-4821-8FE4-48B3BF28BD11}" srcId="{755F19DA-ADAB-4398-A76B-336460AFE2A2}" destId="{D1A36B3E-A0BA-4E01-95D4-B98228084BFF}" srcOrd="0" destOrd="0" parTransId="{B8F71884-9B5D-4F2A-ACFB-91996C55960C}" sibTransId="{B654F2AD-BC10-4F20-B1C1-B2C2ED9FBD01}"/>
    <dgm:cxn modelId="{D8BC207A-260E-4C9D-81B2-864528743A19}" type="presOf" srcId="{755F19DA-ADAB-4398-A76B-336460AFE2A2}" destId="{9D2A3E5C-3791-49D5-9931-C4F9017014A3}" srcOrd="0" destOrd="0" presId="urn:microsoft.com/office/officeart/2005/8/layout/target2"/>
    <dgm:cxn modelId="{914D5FFB-850A-4298-8003-0CB358C9DF5E}" type="presOf" srcId="{D1A36B3E-A0BA-4E01-95D4-B98228084BFF}" destId="{72BC5F04-22AE-4482-A39F-5963CF5616F3}" srcOrd="0" destOrd="0" presId="urn:microsoft.com/office/officeart/2005/8/layout/target2"/>
    <dgm:cxn modelId="{65231BFD-BB39-418E-B040-94953DA274F0}" type="presOf" srcId="{0D37D433-AE41-4153-8C26-573B42A627B1}" destId="{7CC6FC8A-CBFF-4DD5-B4C0-D37D16ABD05D}" srcOrd="0" destOrd="0" presId="urn:microsoft.com/office/officeart/2005/8/layout/target2"/>
    <dgm:cxn modelId="{67B684DB-7FBC-4733-AD57-5C2F9365878B}" type="presOf" srcId="{6D8860A5-6C9D-4B11-BFAB-C366A4674703}" destId="{F0B9EB77-992B-4C2E-994E-B3EDE26593A8}" srcOrd="0" destOrd="0" presId="urn:microsoft.com/office/officeart/2005/8/layout/target2"/>
    <dgm:cxn modelId="{B33F0A41-D335-424C-9AF7-60D626DBCA04}" srcId="{755F19DA-ADAB-4398-A76B-336460AFE2A2}" destId="{6D8860A5-6C9D-4B11-BFAB-C366A4674703}" srcOrd="1" destOrd="0" parTransId="{9FEAD2F1-B400-48AD-8761-5063F37EBD85}" sibTransId="{1D9236F6-B3AA-4298-88C1-362D6549381A}"/>
    <dgm:cxn modelId="{145B3D65-73E4-402C-83DC-7B0BD3FE014E}" type="presParOf" srcId="{9D2A3E5C-3791-49D5-9931-C4F9017014A3}" destId="{B4C67620-FBF1-4EE1-AAD8-F2693B6B7996}" srcOrd="0" destOrd="0" presId="urn:microsoft.com/office/officeart/2005/8/layout/target2"/>
    <dgm:cxn modelId="{62F0A02D-253A-4B48-AA62-CF8AA76E25C7}" type="presParOf" srcId="{B4C67620-FBF1-4EE1-AAD8-F2693B6B7996}" destId="{72BC5F04-22AE-4482-A39F-5963CF5616F3}" srcOrd="0" destOrd="0" presId="urn:microsoft.com/office/officeart/2005/8/layout/target2"/>
    <dgm:cxn modelId="{17C5105E-DF34-4725-86A6-28E9C1EC2390}" type="presParOf" srcId="{B4C67620-FBF1-4EE1-AAD8-F2693B6B7996}" destId="{DC72400B-B274-4786-A056-16BB43909645}" srcOrd="1" destOrd="0" presId="urn:microsoft.com/office/officeart/2005/8/layout/target2"/>
    <dgm:cxn modelId="{2A7E9A4A-8727-4064-8760-468B51D2997B}" type="presParOf" srcId="{9D2A3E5C-3791-49D5-9931-C4F9017014A3}" destId="{D306809F-E9F5-4559-B353-E6DCFCA06F4C}" srcOrd="1" destOrd="0" presId="urn:microsoft.com/office/officeart/2005/8/layout/target2"/>
    <dgm:cxn modelId="{F3B89C7D-4C49-47B6-8DB3-D7D4F5F00CB6}" type="presParOf" srcId="{D306809F-E9F5-4559-B353-E6DCFCA06F4C}" destId="{F0B9EB77-992B-4C2E-994E-B3EDE26593A8}" srcOrd="0" destOrd="0" presId="urn:microsoft.com/office/officeart/2005/8/layout/target2"/>
    <dgm:cxn modelId="{0A274EDD-FA7D-4DFF-8895-7B90C7B665E8}" type="presParOf" srcId="{D306809F-E9F5-4559-B353-E6DCFCA06F4C}" destId="{0FDAEB81-910F-46AA-AB91-6FE973B1FB77}" srcOrd="1" destOrd="0" presId="urn:microsoft.com/office/officeart/2005/8/layout/target2"/>
    <dgm:cxn modelId="{2234C268-5190-4A53-ABCB-28B60CED4742}" type="presParOf" srcId="{9D2A3E5C-3791-49D5-9931-C4F9017014A3}" destId="{866676FE-5921-4B8C-B200-0D48E09A5D7C}" srcOrd="2" destOrd="0" presId="urn:microsoft.com/office/officeart/2005/8/layout/target2"/>
    <dgm:cxn modelId="{CD1CF75E-6D0D-43CB-BD43-E418562DE3B1}" type="presParOf" srcId="{866676FE-5921-4B8C-B200-0D48E09A5D7C}" destId="{7CC6FC8A-CBFF-4DD5-B4C0-D37D16ABD05D}" srcOrd="0" destOrd="0" presId="urn:microsoft.com/office/officeart/2005/8/layout/targe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986112-DD20-4611-8021-23DD84023DFA}" type="doc">
      <dgm:prSet loTypeId="urn:microsoft.com/office/officeart/2005/8/layout/process3" loCatId="process" qsTypeId="urn:microsoft.com/office/officeart/2005/8/quickstyle/simple5" qsCatId="simple" csTypeId="urn:microsoft.com/office/officeart/2005/8/colors/accent1_2" csCatId="accent1" phldr="1"/>
      <dgm:spPr/>
      <dgm:t>
        <a:bodyPr/>
        <a:lstStyle/>
        <a:p>
          <a:endParaRPr lang="en-US"/>
        </a:p>
      </dgm:t>
    </dgm:pt>
    <dgm:pt modelId="{CE849E6F-F033-4A20-93DA-2B940FB8E9B5}">
      <dgm:prSet/>
      <dgm:spPr/>
      <dgm:t>
        <a:bodyPr/>
        <a:lstStyle/>
        <a:p>
          <a:pPr algn="justLow" rtl="1"/>
          <a:r>
            <a:rPr lang="fa-IR" dirty="0" smtClean="0">
              <a:cs typeface="B Zar" pitchFamily="2" charset="-78"/>
            </a:rPr>
            <a:t>رابطۀ تجاری ایران با چین همانند روابط کشورهای در حال توسعه با کشورهای توسعه‌یافته است:</a:t>
          </a:r>
          <a:endParaRPr lang="en-US" dirty="0">
            <a:cs typeface="B Zar" pitchFamily="2" charset="-78"/>
          </a:endParaRPr>
        </a:p>
      </dgm:t>
    </dgm:pt>
    <dgm:pt modelId="{540B4FF8-27AA-47DD-8474-9A5F896A49EB}" type="parTrans" cxnId="{2E9AB4BE-26E2-4B34-B633-3F2AAA4F3E45}">
      <dgm:prSet/>
      <dgm:spPr/>
      <dgm:t>
        <a:bodyPr/>
        <a:lstStyle/>
        <a:p>
          <a:pPr algn="justLow"/>
          <a:endParaRPr lang="en-US">
            <a:cs typeface="B Zar" pitchFamily="2" charset="-78"/>
          </a:endParaRPr>
        </a:p>
      </dgm:t>
    </dgm:pt>
    <dgm:pt modelId="{E2774403-05C1-4F6E-8BED-C3F9AA7576A6}" type="sibTrans" cxnId="{2E9AB4BE-26E2-4B34-B633-3F2AAA4F3E45}">
      <dgm:prSet/>
      <dgm:spPr/>
      <dgm:t>
        <a:bodyPr/>
        <a:lstStyle/>
        <a:p>
          <a:pPr algn="justLow"/>
          <a:endParaRPr lang="en-US">
            <a:cs typeface="B Zar" pitchFamily="2" charset="-78"/>
          </a:endParaRPr>
        </a:p>
      </dgm:t>
    </dgm:pt>
    <dgm:pt modelId="{DE16D9E8-58BD-41AD-AA03-F01C80D011B0}">
      <dgm:prSet/>
      <dgm:spPr/>
      <dgm:t>
        <a:bodyPr/>
        <a:lstStyle/>
        <a:p>
          <a:pPr algn="justLow" rtl="1"/>
          <a:r>
            <a:rPr lang="fa-IR" dirty="0" smtClean="0">
              <a:cs typeface="B Zar" pitchFamily="2" charset="-78"/>
            </a:rPr>
            <a:t>واردات ایران از چین اغلب شامل مصنوعات می‌شود.</a:t>
          </a:r>
          <a:endParaRPr lang="en-US" dirty="0">
            <a:cs typeface="B Zar" pitchFamily="2" charset="-78"/>
          </a:endParaRPr>
        </a:p>
      </dgm:t>
    </dgm:pt>
    <dgm:pt modelId="{C078B79B-1912-4ED6-B7C9-632194D13CF9}" type="parTrans" cxnId="{26E62FF1-F78B-4412-AA81-0C73D012DEC9}">
      <dgm:prSet/>
      <dgm:spPr/>
      <dgm:t>
        <a:bodyPr/>
        <a:lstStyle/>
        <a:p>
          <a:pPr algn="justLow"/>
          <a:endParaRPr lang="en-US">
            <a:cs typeface="B Zar" pitchFamily="2" charset="-78"/>
          </a:endParaRPr>
        </a:p>
      </dgm:t>
    </dgm:pt>
    <dgm:pt modelId="{6CA9C77F-F889-4ED9-BF31-F33952130F8D}" type="sibTrans" cxnId="{26E62FF1-F78B-4412-AA81-0C73D012DEC9}">
      <dgm:prSet/>
      <dgm:spPr/>
      <dgm:t>
        <a:bodyPr/>
        <a:lstStyle/>
        <a:p>
          <a:pPr algn="justLow"/>
          <a:endParaRPr lang="en-US">
            <a:cs typeface="B Zar" pitchFamily="2" charset="-78"/>
          </a:endParaRPr>
        </a:p>
      </dgm:t>
    </dgm:pt>
    <dgm:pt modelId="{BFCF98DE-6310-4132-8F32-2C97CB67612A}">
      <dgm:prSet/>
      <dgm:spPr/>
      <dgm:t>
        <a:bodyPr/>
        <a:lstStyle/>
        <a:p>
          <a:pPr algn="justLow" rtl="1"/>
          <a:r>
            <a:rPr lang="fa-IR" dirty="0" smtClean="0">
              <a:cs typeface="B Zar" pitchFamily="2" charset="-78"/>
            </a:rPr>
            <a:t>صادرات ایران به چین اغلب شامل مواد اولیه است.</a:t>
          </a:r>
          <a:endParaRPr lang="en-US" dirty="0">
            <a:cs typeface="B Zar" pitchFamily="2" charset="-78"/>
          </a:endParaRPr>
        </a:p>
      </dgm:t>
    </dgm:pt>
    <dgm:pt modelId="{DAAB3F2A-B4DE-4B3E-8D8F-6234B994B2A2}" type="parTrans" cxnId="{12EEBC07-AC3B-4047-A881-98B4B94E8B0C}">
      <dgm:prSet/>
      <dgm:spPr/>
      <dgm:t>
        <a:bodyPr/>
        <a:lstStyle/>
        <a:p>
          <a:pPr algn="justLow"/>
          <a:endParaRPr lang="en-US">
            <a:cs typeface="B Zar" pitchFamily="2" charset="-78"/>
          </a:endParaRPr>
        </a:p>
      </dgm:t>
    </dgm:pt>
    <dgm:pt modelId="{46498412-A781-4CA3-B165-0CE4BDAA18B4}" type="sibTrans" cxnId="{12EEBC07-AC3B-4047-A881-98B4B94E8B0C}">
      <dgm:prSet/>
      <dgm:spPr/>
      <dgm:t>
        <a:bodyPr/>
        <a:lstStyle/>
        <a:p>
          <a:pPr algn="justLow"/>
          <a:endParaRPr lang="en-US">
            <a:cs typeface="B Zar" pitchFamily="2" charset="-78"/>
          </a:endParaRPr>
        </a:p>
      </dgm:t>
    </dgm:pt>
    <dgm:pt modelId="{ED92F186-2691-423B-AD91-A821D06CBD51}">
      <dgm:prSet/>
      <dgm:spPr/>
      <dgm:t>
        <a:bodyPr/>
        <a:lstStyle/>
        <a:p>
          <a:pPr algn="justLow" rtl="1"/>
          <a:r>
            <a:rPr lang="fa-IR" dirty="0" smtClean="0">
              <a:cs typeface="B Zar" pitchFamily="2" charset="-78"/>
            </a:rPr>
            <a:t>11 درصد از نیاز انرژی چین از ایران تأمین می‌شود.</a:t>
          </a:r>
          <a:endParaRPr lang="en-US" dirty="0">
            <a:cs typeface="B Zar" pitchFamily="2" charset="-78"/>
          </a:endParaRPr>
        </a:p>
      </dgm:t>
    </dgm:pt>
    <dgm:pt modelId="{B9210055-6F58-4066-8F17-AD1206398D4D}" type="parTrans" cxnId="{DB28201D-973C-4324-995F-749F61685DF4}">
      <dgm:prSet/>
      <dgm:spPr/>
      <dgm:t>
        <a:bodyPr/>
        <a:lstStyle/>
        <a:p>
          <a:pPr algn="justLow"/>
          <a:endParaRPr lang="en-US">
            <a:cs typeface="B Zar" pitchFamily="2" charset="-78"/>
          </a:endParaRPr>
        </a:p>
      </dgm:t>
    </dgm:pt>
    <dgm:pt modelId="{5064BF26-7871-4BDA-B262-1AB41C919861}" type="sibTrans" cxnId="{DB28201D-973C-4324-995F-749F61685DF4}">
      <dgm:prSet/>
      <dgm:spPr/>
      <dgm:t>
        <a:bodyPr/>
        <a:lstStyle/>
        <a:p>
          <a:pPr algn="justLow"/>
          <a:endParaRPr lang="en-US">
            <a:cs typeface="B Zar" pitchFamily="2" charset="-78"/>
          </a:endParaRPr>
        </a:p>
      </dgm:t>
    </dgm:pt>
    <dgm:pt modelId="{79363A83-856C-449C-9DF7-EA84F581ACC2}" type="pres">
      <dgm:prSet presAssocID="{61986112-DD20-4611-8021-23DD84023DFA}" presName="linearFlow" presStyleCnt="0">
        <dgm:presLayoutVars>
          <dgm:dir/>
          <dgm:animLvl val="lvl"/>
          <dgm:resizeHandles val="exact"/>
        </dgm:presLayoutVars>
      </dgm:prSet>
      <dgm:spPr/>
      <dgm:t>
        <a:bodyPr/>
        <a:lstStyle/>
        <a:p>
          <a:endParaRPr lang="en-US"/>
        </a:p>
      </dgm:t>
    </dgm:pt>
    <dgm:pt modelId="{71C64F63-08E1-4987-BBF6-9C89B7CBFC8E}" type="pres">
      <dgm:prSet presAssocID="{CE849E6F-F033-4A20-93DA-2B940FB8E9B5}" presName="composite" presStyleCnt="0"/>
      <dgm:spPr/>
      <dgm:t>
        <a:bodyPr/>
        <a:lstStyle/>
        <a:p>
          <a:endParaRPr lang="en-US"/>
        </a:p>
      </dgm:t>
    </dgm:pt>
    <dgm:pt modelId="{9DF09844-126F-49E4-BE16-640CDC4CEE62}" type="pres">
      <dgm:prSet presAssocID="{CE849E6F-F033-4A20-93DA-2B940FB8E9B5}" presName="parTx" presStyleLbl="node1" presStyleIdx="0" presStyleCnt="1">
        <dgm:presLayoutVars>
          <dgm:chMax val="0"/>
          <dgm:chPref val="0"/>
          <dgm:bulletEnabled val="1"/>
        </dgm:presLayoutVars>
      </dgm:prSet>
      <dgm:spPr/>
      <dgm:t>
        <a:bodyPr/>
        <a:lstStyle/>
        <a:p>
          <a:endParaRPr lang="en-US"/>
        </a:p>
      </dgm:t>
    </dgm:pt>
    <dgm:pt modelId="{F3507C87-D552-4A74-AE4E-6A9AB6F33051}" type="pres">
      <dgm:prSet presAssocID="{CE849E6F-F033-4A20-93DA-2B940FB8E9B5}" presName="parSh" presStyleLbl="node1" presStyleIdx="0" presStyleCnt="1"/>
      <dgm:spPr/>
      <dgm:t>
        <a:bodyPr/>
        <a:lstStyle/>
        <a:p>
          <a:endParaRPr lang="en-US"/>
        </a:p>
      </dgm:t>
    </dgm:pt>
    <dgm:pt modelId="{E7698C24-2C38-4B95-9C29-FEE3EB8E3DFE}" type="pres">
      <dgm:prSet presAssocID="{CE849E6F-F033-4A20-93DA-2B940FB8E9B5}" presName="desTx" presStyleLbl="fgAcc1" presStyleIdx="0" presStyleCnt="1">
        <dgm:presLayoutVars>
          <dgm:bulletEnabled val="1"/>
        </dgm:presLayoutVars>
      </dgm:prSet>
      <dgm:spPr/>
      <dgm:t>
        <a:bodyPr/>
        <a:lstStyle/>
        <a:p>
          <a:endParaRPr lang="en-US"/>
        </a:p>
      </dgm:t>
    </dgm:pt>
  </dgm:ptLst>
  <dgm:cxnLst>
    <dgm:cxn modelId="{2E9AB4BE-26E2-4B34-B633-3F2AAA4F3E45}" srcId="{61986112-DD20-4611-8021-23DD84023DFA}" destId="{CE849E6F-F033-4A20-93DA-2B940FB8E9B5}" srcOrd="0" destOrd="0" parTransId="{540B4FF8-27AA-47DD-8474-9A5F896A49EB}" sibTransId="{E2774403-05C1-4F6E-8BED-C3F9AA7576A6}"/>
    <dgm:cxn modelId="{76A67D1C-5DDC-42DA-82DE-F9404795FA7C}" type="presOf" srcId="{CE849E6F-F033-4A20-93DA-2B940FB8E9B5}" destId="{F3507C87-D552-4A74-AE4E-6A9AB6F33051}" srcOrd="1" destOrd="0" presId="urn:microsoft.com/office/officeart/2005/8/layout/process3"/>
    <dgm:cxn modelId="{3B8868A0-9F93-4749-AF06-55B3C643D0C0}" type="presOf" srcId="{BFCF98DE-6310-4132-8F32-2C97CB67612A}" destId="{E7698C24-2C38-4B95-9C29-FEE3EB8E3DFE}" srcOrd="0" destOrd="1" presId="urn:microsoft.com/office/officeart/2005/8/layout/process3"/>
    <dgm:cxn modelId="{12EEBC07-AC3B-4047-A881-98B4B94E8B0C}" srcId="{CE849E6F-F033-4A20-93DA-2B940FB8E9B5}" destId="{BFCF98DE-6310-4132-8F32-2C97CB67612A}" srcOrd="1" destOrd="0" parTransId="{DAAB3F2A-B4DE-4B3E-8D8F-6234B994B2A2}" sibTransId="{46498412-A781-4CA3-B165-0CE4BDAA18B4}"/>
    <dgm:cxn modelId="{E1CDCA0A-CAE9-4DC4-A7D5-381B46F60458}" type="presOf" srcId="{CE849E6F-F033-4A20-93DA-2B940FB8E9B5}" destId="{9DF09844-126F-49E4-BE16-640CDC4CEE62}" srcOrd="0" destOrd="0" presId="urn:microsoft.com/office/officeart/2005/8/layout/process3"/>
    <dgm:cxn modelId="{DB28201D-973C-4324-995F-749F61685DF4}" srcId="{CE849E6F-F033-4A20-93DA-2B940FB8E9B5}" destId="{ED92F186-2691-423B-AD91-A821D06CBD51}" srcOrd="2" destOrd="0" parTransId="{B9210055-6F58-4066-8F17-AD1206398D4D}" sibTransId="{5064BF26-7871-4BDA-B262-1AB41C919861}"/>
    <dgm:cxn modelId="{151D4F87-9321-42AE-8578-DC308A884983}" type="presOf" srcId="{ED92F186-2691-423B-AD91-A821D06CBD51}" destId="{E7698C24-2C38-4B95-9C29-FEE3EB8E3DFE}" srcOrd="0" destOrd="2" presId="urn:microsoft.com/office/officeart/2005/8/layout/process3"/>
    <dgm:cxn modelId="{26E62FF1-F78B-4412-AA81-0C73D012DEC9}" srcId="{CE849E6F-F033-4A20-93DA-2B940FB8E9B5}" destId="{DE16D9E8-58BD-41AD-AA03-F01C80D011B0}" srcOrd="0" destOrd="0" parTransId="{C078B79B-1912-4ED6-B7C9-632194D13CF9}" sibTransId="{6CA9C77F-F889-4ED9-BF31-F33952130F8D}"/>
    <dgm:cxn modelId="{9E2BA17B-37AB-488E-8E6C-50EEE0C40689}" type="presOf" srcId="{61986112-DD20-4611-8021-23DD84023DFA}" destId="{79363A83-856C-449C-9DF7-EA84F581ACC2}" srcOrd="0" destOrd="0" presId="urn:microsoft.com/office/officeart/2005/8/layout/process3"/>
    <dgm:cxn modelId="{C809C18E-7DA0-497A-AA46-1ED9D4FA06D4}" type="presOf" srcId="{DE16D9E8-58BD-41AD-AA03-F01C80D011B0}" destId="{E7698C24-2C38-4B95-9C29-FEE3EB8E3DFE}" srcOrd="0" destOrd="0" presId="urn:microsoft.com/office/officeart/2005/8/layout/process3"/>
    <dgm:cxn modelId="{25467F61-9AC7-4996-B077-1FCCCD722FFE}" type="presParOf" srcId="{79363A83-856C-449C-9DF7-EA84F581ACC2}" destId="{71C64F63-08E1-4987-BBF6-9C89B7CBFC8E}" srcOrd="0" destOrd="0" presId="urn:microsoft.com/office/officeart/2005/8/layout/process3"/>
    <dgm:cxn modelId="{DFAA3002-5CB2-4BBD-827B-2FD39EDEB737}" type="presParOf" srcId="{71C64F63-08E1-4987-BBF6-9C89B7CBFC8E}" destId="{9DF09844-126F-49E4-BE16-640CDC4CEE62}" srcOrd="0" destOrd="0" presId="urn:microsoft.com/office/officeart/2005/8/layout/process3"/>
    <dgm:cxn modelId="{3E285C40-3517-419C-9DC6-1F830ABD3365}" type="presParOf" srcId="{71C64F63-08E1-4987-BBF6-9C89B7CBFC8E}" destId="{F3507C87-D552-4A74-AE4E-6A9AB6F33051}" srcOrd="1" destOrd="0" presId="urn:microsoft.com/office/officeart/2005/8/layout/process3"/>
    <dgm:cxn modelId="{156C66B5-DBEF-4AF4-8ACD-BE9D9B5C9D55}" type="presParOf" srcId="{71C64F63-08E1-4987-BBF6-9C89B7CBFC8E}" destId="{E7698C24-2C38-4B95-9C29-FEE3EB8E3DFE}"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ED9C00D-BDD5-4268-BE08-4A2D66DFA3B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09E68C0-4721-4485-897F-28722193605A}">
      <dgm:prSet/>
      <dgm:spPr/>
      <dgm:t>
        <a:bodyPr/>
        <a:lstStyle/>
        <a:p>
          <a:pPr rtl="1"/>
          <a:r>
            <a:rPr lang="fa-IR" dirty="0" smtClean="0">
              <a:cs typeface="B Zar" pitchFamily="2" charset="-78"/>
            </a:rPr>
            <a:t>جذب سرمایۀ بسیار در گذشته (ادامه دارد.)</a:t>
          </a:r>
          <a:endParaRPr lang="en-US" dirty="0">
            <a:cs typeface="B Zar" pitchFamily="2" charset="-78"/>
          </a:endParaRPr>
        </a:p>
      </dgm:t>
    </dgm:pt>
    <dgm:pt modelId="{BDD1B9F5-AD9A-4C61-AEF4-91D1164D2A01}" type="parTrans" cxnId="{CB04A69C-7F7B-43E0-9295-D44EBFF415A3}">
      <dgm:prSet/>
      <dgm:spPr/>
      <dgm:t>
        <a:bodyPr/>
        <a:lstStyle/>
        <a:p>
          <a:endParaRPr lang="en-US">
            <a:cs typeface="B Zar" pitchFamily="2" charset="-78"/>
          </a:endParaRPr>
        </a:p>
      </dgm:t>
    </dgm:pt>
    <dgm:pt modelId="{FE7B03AA-D19C-4B44-A8C8-E92B6F494F62}" type="sibTrans" cxnId="{CB04A69C-7F7B-43E0-9295-D44EBFF415A3}">
      <dgm:prSet/>
      <dgm:spPr/>
      <dgm:t>
        <a:bodyPr/>
        <a:lstStyle/>
        <a:p>
          <a:endParaRPr lang="en-US">
            <a:cs typeface="B Zar" pitchFamily="2" charset="-78"/>
          </a:endParaRPr>
        </a:p>
      </dgm:t>
    </dgm:pt>
    <dgm:pt modelId="{0FBFD62C-7B8C-4F5B-88F7-C7D37EF328EB}">
      <dgm:prSet/>
      <dgm:spPr/>
      <dgm:t>
        <a:bodyPr/>
        <a:lstStyle/>
        <a:p>
          <a:pPr rtl="1"/>
          <a:r>
            <a:rPr lang="fa-IR" dirty="0" smtClean="0">
              <a:cs typeface="B Zar" pitchFamily="2" charset="-78"/>
            </a:rPr>
            <a:t>احتمال سرمایه‌گذاری مستقیم خارجی در ایران</a:t>
          </a:r>
          <a:endParaRPr lang="en-US" dirty="0">
            <a:cs typeface="B Zar" pitchFamily="2" charset="-78"/>
          </a:endParaRPr>
        </a:p>
      </dgm:t>
    </dgm:pt>
    <dgm:pt modelId="{08D7266C-70A0-4776-83B8-C20539B461AC}" type="parTrans" cxnId="{09A870AF-6A6E-4852-A23E-D380BFCFC5E5}">
      <dgm:prSet/>
      <dgm:spPr/>
      <dgm:t>
        <a:bodyPr/>
        <a:lstStyle/>
        <a:p>
          <a:endParaRPr lang="en-US">
            <a:cs typeface="B Zar" pitchFamily="2" charset="-78"/>
          </a:endParaRPr>
        </a:p>
      </dgm:t>
    </dgm:pt>
    <dgm:pt modelId="{F7F704A1-C16D-423F-BE1F-3979E91C0658}" type="sibTrans" cxnId="{09A870AF-6A6E-4852-A23E-D380BFCFC5E5}">
      <dgm:prSet/>
      <dgm:spPr/>
      <dgm:t>
        <a:bodyPr/>
        <a:lstStyle/>
        <a:p>
          <a:endParaRPr lang="en-US">
            <a:cs typeface="B Zar" pitchFamily="2" charset="-78"/>
          </a:endParaRPr>
        </a:p>
      </dgm:t>
    </dgm:pt>
    <dgm:pt modelId="{ECE97E9D-807E-43EC-924B-020162B8C96D}">
      <dgm:prSet/>
      <dgm:spPr/>
      <dgm:t>
        <a:bodyPr/>
        <a:lstStyle/>
        <a:p>
          <a:pPr rtl="1"/>
          <a:r>
            <a:rPr lang="fa-IR" dirty="0" smtClean="0">
              <a:cs typeface="B Zar" pitchFamily="2" charset="-78"/>
            </a:rPr>
            <a:t>احتمال توسعۀ روابط مالی (بانک، بیمه، بازار سرمایه)</a:t>
          </a:r>
          <a:endParaRPr lang="en-US" dirty="0">
            <a:cs typeface="B Zar" pitchFamily="2" charset="-78"/>
          </a:endParaRPr>
        </a:p>
      </dgm:t>
    </dgm:pt>
    <dgm:pt modelId="{11B064E1-DCAF-406D-AB6C-5AF23E86955D}" type="parTrans" cxnId="{4DEF9A4B-B8FA-410A-BDAB-27045569362E}">
      <dgm:prSet/>
      <dgm:spPr/>
      <dgm:t>
        <a:bodyPr/>
        <a:lstStyle/>
        <a:p>
          <a:endParaRPr lang="en-US">
            <a:cs typeface="B Zar" pitchFamily="2" charset="-78"/>
          </a:endParaRPr>
        </a:p>
      </dgm:t>
    </dgm:pt>
    <dgm:pt modelId="{46F39529-E0F0-4DF3-B939-D12CA0F2A20A}" type="sibTrans" cxnId="{4DEF9A4B-B8FA-410A-BDAB-27045569362E}">
      <dgm:prSet/>
      <dgm:spPr/>
      <dgm:t>
        <a:bodyPr/>
        <a:lstStyle/>
        <a:p>
          <a:endParaRPr lang="en-US">
            <a:cs typeface="B Zar" pitchFamily="2" charset="-78"/>
          </a:endParaRPr>
        </a:p>
      </dgm:t>
    </dgm:pt>
    <dgm:pt modelId="{19980015-ED6E-4025-AC79-1EFF3A5106FB}">
      <dgm:prSet/>
      <dgm:spPr/>
      <dgm:t>
        <a:bodyPr/>
        <a:lstStyle/>
        <a:p>
          <a:pPr rtl="1"/>
          <a:r>
            <a:rPr lang="fa-IR" dirty="0" smtClean="0">
              <a:cs typeface="B Zar" pitchFamily="2" charset="-78"/>
            </a:rPr>
            <a:t>نرخ‌های برابری ارز</a:t>
          </a:r>
          <a:endParaRPr lang="en-US" dirty="0">
            <a:cs typeface="B Zar" pitchFamily="2" charset="-78"/>
          </a:endParaRPr>
        </a:p>
      </dgm:t>
    </dgm:pt>
    <dgm:pt modelId="{17E5997C-7BBC-47BC-88F5-6C6F0FCDC686}" type="parTrans" cxnId="{5B4F361A-0282-4FD9-AEFF-2658227B8734}">
      <dgm:prSet/>
      <dgm:spPr/>
      <dgm:t>
        <a:bodyPr/>
        <a:lstStyle/>
        <a:p>
          <a:endParaRPr lang="en-US">
            <a:cs typeface="B Zar" pitchFamily="2" charset="-78"/>
          </a:endParaRPr>
        </a:p>
      </dgm:t>
    </dgm:pt>
    <dgm:pt modelId="{90547EA1-8C4F-47FC-B9CF-3A6817CE9F88}" type="sibTrans" cxnId="{5B4F361A-0282-4FD9-AEFF-2658227B8734}">
      <dgm:prSet/>
      <dgm:spPr/>
      <dgm:t>
        <a:bodyPr/>
        <a:lstStyle/>
        <a:p>
          <a:endParaRPr lang="en-US">
            <a:cs typeface="B Zar" pitchFamily="2" charset="-78"/>
          </a:endParaRPr>
        </a:p>
      </dgm:t>
    </dgm:pt>
    <dgm:pt modelId="{2CBB9E4B-958E-4843-9E4F-3DF76F05492B}">
      <dgm:prSet/>
      <dgm:spPr/>
      <dgm:t>
        <a:bodyPr/>
        <a:lstStyle/>
        <a:p>
          <a:pPr rtl="1"/>
          <a:r>
            <a:rPr lang="fa-IR" dirty="0" smtClean="0">
              <a:cs typeface="B Zar" pitchFamily="2" charset="-78"/>
            </a:rPr>
            <a:t>کاهش جریان سرمایه به سمت ایران (تقصیر چین نیست)</a:t>
          </a:r>
          <a:endParaRPr lang="en-US" dirty="0">
            <a:cs typeface="B Zar" pitchFamily="2" charset="-78"/>
          </a:endParaRPr>
        </a:p>
      </dgm:t>
    </dgm:pt>
    <dgm:pt modelId="{58B16271-06B9-447E-B594-54D5F5FF785F}" type="parTrans" cxnId="{99C3373B-38DD-4D45-8A19-6ABDB42BF6B9}">
      <dgm:prSet/>
      <dgm:spPr/>
      <dgm:t>
        <a:bodyPr/>
        <a:lstStyle/>
        <a:p>
          <a:endParaRPr lang="en-US">
            <a:cs typeface="B Zar" pitchFamily="2" charset="-78"/>
          </a:endParaRPr>
        </a:p>
      </dgm:t>
    </dgm:pt>
    <dgm:pt modelId="{FB5F7C9D-477C-4B28-9FA1-0E21538ABE8A}" type="sibTrans" cxnId="{99C3373B-38DD-4D45-8A19-6ABDB42BF6B9}">
      <dgm:prSet/>
      <dgm:spPr/>
      <dgm:t>
        <a:bodyPr/>
        <a:lstStyle/>
        <a:p>
          <a:endParaRPr lang="en-US">
            <a:cs typeface="B Zar" pitchFamily="2" charset="-78"/>
          </a:endParaRPr>
        </a:p>
      </dgm:t>
    </dgm:pt>
    <dgm:pt modelId="{F50790A6-ED61-42F9-8AC8-DFAEEA953E06}" type="pres">
      <dgm:prSet presAssocID="{1ED9C00D-BDD5-4268-BE08-4A2D66DFA3BB}" presName="linear" presStyleCnt="0">
        <dgm:presLayoutVars>
          <dgm:animLvl val="lvl"/>
          <dgm:resizeHandles val="exact"/>
        </dgm:presLayoutVars>
      </dgm:prSet>
      <dgm:spPr/>
      <dgm:t>
        <a:bodyPr/>
        <a:lstStyle/>
        <a:p>
          <a:endParaRPr lang="en-US"/>
        </a:p>
      </dgm:t>
    </dgm:pt>
    <dgm:pt modelId="{1F015EB9-C8BC-4BD8-B901-E3A9510B2A19}" type="pres">
      <dgm:prSet presAssocID="{F09E68C0-4721-4485-897F-28722193605A}" presName="parentText" presStyleLbl="node1" presStyleIdx="0" presStyleCnt="5">
        <dgm:presLayoutVars>
          <dgm:chMax val="0"/>
          <dgm:bulletEnabled val="1"/>
        </dgm:presLayoutVars>
      </dgm:prSet>
      <dgm:spPr/>
      <dgm:t>
        <a:bodyPr/>
        <a:lstStyle/>
        <a:p>
          <a:endParaRPr lang="en-US"/>
        </a:p>
      </dgm:t>
    </dgm:pt>
    <dgm:pt modelId="{85C708BF-0AE3-441C-BD9D-C6F2BE344557}" type="pres">
      <dgm:prSet presAssocID="{FE7B03AA-D19C-4B44-A8C8-E92B6F494F62}" presName="spacer" presStyleCnt="0"/>
      <dgm:spPr/>
    </dgm:pt>
    <dgm:pt modelId="{82BD6E6B-E6B3-423C-A8AD-19B07C7D4E6E}" type="pres">
      <dgm:prSet presAssocID="{0FBFD62C-7B8C-4F5B-88F7-C7D37EF328EB}" presName="parentText" presStyleLbl="node1" presStyleIdx="1" presStyleCnt="5">
        <dgm:presLayoutVars>
          <dgm:chMax val="0"/>
          <dgm:bulletEnabled val="1"/>
        </dgm:presLayoutVars>
      </dgm:prSet>
      <dgm:spPr/>
      <dgm:t>
        <a:bodyPr/>
        <a:lstStyle/>
        <a:p>
          <a:endParaRPr lang="en-US"/>
        </a:p>
      </dgm:t>
    </dgm:pt>
    <dgm:pt modelId="{EAE0A8ED-9968-4F41-97A5-694695F13215}" type="pres">
      <dgm:prSet presAssocID="{F7F704A1-C16D-423F-BE1F-3979E91C0658}" presName="spacer" presStyleCnt="0"/>
      <dgm:spPr/>
    </dgm:pt>
    <dgm:pt modelId="{9699808F-C671-4721-98E2-B30B97848CD2}" type="pres">
      <dgm:prSet presAssocID="{ECE97E9D-807E-43EC-924B-020162B8C96D}" presName="parentText" presStyleLbl="node1" presStyleIdx="2" presStyleCnt="5">
        <dgm:presLayoutVars>
          <dgm:chMax val="0"/>
          <dgm:bulletEnabled val="1"/>
        </dgm:presLayoutVars>
      </dgm:prSet>
      <dgm:spPr/>
      <dgm:t>
        <a:bodyPr/>
        <a:lstStyle/>
        <a:p>
          <a:endParaRPr lang="en-US"/>
        </a:p>
      </dgm:t>
    </dgm:pt>
    <dgm:pt modelId="{2AF87699-3E67-4B46-BDFA-6DA1C79005FD}" type="pres">
      <dgm:prSet presAssocID="{46F39529-E0F0-4DF3-B939-D12CA0F2A20A}" presName="spacer" presStyleCnt="0"/>
      <dgm:spPr/>
    </dgm:pt>
    <dgm:pt modelId="{0E75CF43-F23C-4DFA-9C4C-54DC077D9DA8}" type="pres">
      <dgm:prSet presAssocID="{19980015-ED6E-4025-AC79-1EFF3A5106FB}" presName="parentText" presStyleLbl="node1" presStyleIdx="3" presStyleCnt="5">
        <dgm:presLayoutVars>
          <dgm:chMax val="0"/>
          <dgm:bulletEnabled val="1"/>
        </dgm:presLayoutVars>
      </dgm:prSet>
      <dgm:spPr/>
      <dgm:t>
        <a:bodyPr/>
        <a:lstStyle/>
        <a:p>
          <a:endParaRPr lang="en-US"/>
        </a:p>
      </dgm:t>
    </dgm:pt>
    <dgm:pt modelId="{F2743089-FD89-4E90-AAF3-782662B40FDE}" type="pres">
      <dgm:prSet presAssocID="{90547EA1-8C4F-47FC-B9CF-3A6817CE9F88}" presName="spacer" presStyleCnt="0"/>
      <dgm:spPr/>
    </dgm:pt>
    <dgm:pt modelId="{061C22AD-C498-4AA2-9230-AE28F6282142}" type="pres">
      <dgm:prSet presAssocID="{2CBB9E4B-958E-4843-9E4F-3DF76F05492B}" presName="parentText" presStyleLbl="node1" presStyleIdx="4" presStyleCnt="5">
        <dgm:presLayoutVars>
          <dgm:chMax val="0"/>
          <dgm:bulletEnabled val="1"/>
        </dgm:presLayoutVars>
      </dgm:prSet>
      <dgm:spPr/>
      <dgm:t>
        <a:bodyPr/>
        <a:lstStyle/>
        <a:p>
          <a:endParaRPr lang="en-US"/>
        </a:p>
      </dgm:t>
    </dgm:pt>
  </dgm:ptLst>
  <dgm:cxnLst>
    <dgm:cxn modelId="{5E5AFE4E-6B0E-4BAA-9C18-D580B12CABF9}" type="presOf" srcId="{2CBB9E4B-958E-4843-9E4F-3DF76F05492B}" destId="{061C22AD-C498-4AA2-9230-AE28F6282142}" srcOrd="0" destOrd="0" presId="urn:microsoft.com/office/officeart/2005/8/layout/vList2"/>
    <dgm:cxn modelId="{4DEF9A4B-B8FA-410A-BDAB-27045569362E}" srcId="{1ED9C00D-BDD5-4268-BE08-4A2D66DFA3BB}" destId="{ECE97E9D-807E-43EC-924B-020162B8C96D}" srcOrd="2" destOrd="0" parTransId="{11B064E1-DCAF-406D-AB6C-5AF23E86955D}" sibTransId="{46F39529-E0F0-4DF3-B939-D12CA0F2A20A}"/>
    <dgm:cxn modelId="{CB04A69C-7F7B-43E0-9295-D44EBFF415A3}" srcId="{1ED9C00D-BDD5-4268-BE08-4A2D66DFA3BB}" destId="{F09E68C0-4721-4485-897F-28722193605A}" srcOrd="0" destOrd="0" parTransId="{BDD1B9F5-AD9A-4C61-AEF4-91D1164D2A01}" sibTransId="{FE7B03AA-D19C-4B44-A8C8-E92B6F494F62}"/>
    <dgm:cxn modelId="{FC2316A3-1C7D-431C-B68A-741391CC580F}" type="presOf" srcId="{0FBFD62C-7B8C-4F5B-88F7-C7D37EF328EB}" destId="{82BD6E6B-E6B3-423C-A8AD-19B07C7D4E6E}" srcOrd="0" destOrd="0" presId="urn:microsoft.com/office/officeart/2005/8/layout/vList2"/>
    <dgm:cxn modelId="{09A870AF-6A6E-4852-A23E-D380BFCFC5E5}" srcId="{1ED9C00D-BDD5-4268-BE08-4A2D66DFA3BB}" destId="{0FBFD62C-7B8C-4F5B-88F7-C7D37EF328EB}" srcOrd="1" destOrd="0" parTransId="{08D7266C-70A0-4776-83B8-C20539B461AC}" sibTransId="{F7F704A1-C16D-423F-BE1F-3979E91C0658}"/>
    <dgm:cxn modelId="{B0581820-4737-4ABD-BF15-75DF861D4FA9}" type="presOf" srcId="{19980015-ED6E-4025-AC79-1EFF3A5106FB}" destId="{0E75CF43-F23C-4DFA-9C4C-54DC077D9DA8}" srcOrd="0" destOrd="0" presId="urn:microsoft.com/office/officeart/2005/8/layout/vList2"/>
    <dgm:cxn modelId="{AFB308E9-783D-42B6-A10A-50571A3DDD43}" type="presOf" srcId="{1ED9C00D-BDD5-4268-BE08-4A2D66DFA3BB}" destId="{F50790A6-ED61-42F9-8AC8-DFAEEA953E06}" srcOrd="0" destOrd="0" presId="urn:microsoft.com/office/officeart/2005/8/layout/vList2"/>
    <dgm:cxn modelId="{99C3373B-38DD-4D45-8A19-6ABDB42BF6B9}" srcId="{1ED9C00D-BDD5-4268-BE08-4A2D66DFA3BB}" destId="{2CBB9E4B-958E-4843-9E4F-3DF76F05492B}" srcOrd="4" destOrd="0" parTransId="{58B16271-06B9-447E-B594-54D5F5FF785F}" sibTransId="{FB5F7C9D-477C-4B28-9FA1-0E21538ABE8A}"/>
    <dgm:cxn modelId="{BF933125-22D9-4501-9FBD-2ABA44AB2F2E}" type="presOf" srcId="{ECE97E9D-807E-43EC-924B-020162B8C96D}" destId="{9699808F-C671-4721-98E2-B30B97848CD2}" srcOrd="0" destOrd="0" presId="urn:microsoft.com/office/officeart/2005/8/layout/vList2"/>
    <dgm:cxn modelId="{8FE309E5-AFFD-4FBF-B71A-C36E86587916}" type="presOf" srcId="{F09E68C0-4721-4485-897F-28722193605A}" destId="{1F015EB9-C8BC-4BD8-B901-E3A9510B2A19}" srcOrd="0" destOrd="0" presId="urn:microsoft.com/office/officeart/2005/8/layout/vList2"/>
    <dgm:cxn modelId="{5B4F361A-0282-4FD9-AEFF-2658227B8734}" srcId="{1ED9C00D-BDD5-4268-BE08-4A2D66DFA3BB}" destId="{19980015-ED6E-4025-AC79-1EFF3A5106FB}" srcOrd="3" destOrd="0" parTransId="{17E5997C-7BBC-47BC-88F5-6C6F0FCDC686}" sibTransId="{90547EA1-8C4F-47FC-B9CF-3A6817CE9F88}"/>
    <dgm:cxn modelId="{11EE0CBC-E722-427C-9037-DD6FB12879A2}" type="presParOf" srcId="{F50790A6-ED61-42F9-8AC8-DFAEEA953E06}" destId="{1F015EB9-C8BC-4BD8-B901-E3A9510B2A19}" srcOrd="0" destOrd="0" presId="urn:microsoft.com/office/officeart/2005/8/layout/vList2"/>
    <dgm:cxn modelId="{0A56614D-DB39-4C4A-BE5A-577C09EF4916}" type="presParOf" srcId="{F50790A6-ED61-42F9-8AC8-DFAEEA953E06}" destId="{85C708BF-0AE3-441C-BD9D-C6F2BE344557}" srcOrd="1" destOrd="0" presId="urn:microsoft.com/office/officeart/2005/8/layout/vList2"/>
    <dgm:cxn modelId="{482AD218-25DA-4E23-BC4D-F3DA337E93C2}" type="presParOf" srcId="{F50790A6-ED61-42F9-8AC8-DFAEEA953E06}" destId="{82BD6E6B-E6B3-423C-A8AD-19B07C7D4E6E}" srcOrd="2" destOrd="0" presId="urn:microsoft.com/office/officeart/2005/8/layout/vList2"/>
    <dgm:cxn modelId="{211FDA21-A3BE-4B19-8138-6012569D8632}" type="presParOf" srcId="{F50790A6-ED61-42F9-8AC8-DFAEEA953E06}" destId="{EAE0A8ED-9968-4F41-97A5-694695F13215}" srcOrd="3" destOrd="0" presId="urn:microsoft.com/office/officeart/2005/8/layout/vList2"/>
    <dgm:cxn modelId="{C2AF2DA4-6D89-41EE-A2EF-30A0118492DC}" type="presParOf" srcId="{F50790A6-ED61-42F9-8AC8-DFAEEA953E06}" destId="{9699808F-C671-4721-98E2-B30B97848CD2}" srcOrd="4" destOrd="0" presId="urn:microsoft.com/office/officeart/2005/8/layout/vList2"/>
    <dgm:cxn modelId="{706EED6B-9395-46CC-8096-DEE7BB75F9B0}" type="presParOf" srcId="{F50790A6-ED61-42F9-8AC8-DFAEEA953E06}" destId="{2AF87699-3E67-4B46-BDFA-6DA1C79005FD}" srcOrd="5" destOrd="0" presId="urn:microsoft.com/office/officeart/2005/8/layout/vList2"/>
    <dgm:cxn modelId="{D333823B-73BE-4A22-ACD8-9F9EA7CDEFA9}" type="presParOf" srcId="{F50790A6-ED61-42F9-8AC8-DFAEEA953E06}" destId="{0E75CF43-F23C-4DFA-9C4C-54DC077D9DA8}" srcOrd="6" destOrd="0" presId="urn:microsoft.com/office/officeart/2005/8/layout/vList2"/>
    <dgm:cxn modelId="{96EA5B55-B57A-48CD-9C7E-FB4E0803F2C4}" type="presParOf" srcId="{F50790A6-ED61-42F9-8AC8-DFAEEA953E06}" destId="{F2743089-FD89-4E90-AAF3-782662B40FDE}" srcOrd="7" destOrd="0" presId="urn:microsoft.com/office/officeart/2005/8/layout/vList2"/>
    <dgm:cxn modelId="{ADAE51B0-2111-42A4-83CC-0DACA70D976A}" type="presParOf" srcId="{F50790A6-ED61-42F9-8AC8-DFAEEA953E06}" destId="{061C22AD-C498-4AA2-9230-AE28F6282142}"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0D2219-81ED-490F-A3F4-0AF342465EDF}" type="doc">
      <dgm:prSet loTypeId="urn:microsoft.com/office/officeart/2005/8/layout/vList2" loCatId="list" qsTypeId="urn:microsoft.com/office/officeart/2005/8/quickstyle/3d7" qsCatId="3D" csTypeId="urn:microsoft.com/office/officeart/2005/8/colors/colorful3" csCatId="colorful"/>
      <dgm:spPr/>
      <dgm:t>
        <a:bodyPr/>
        <a:lstStyle/>
        <a:p>
          <a:endParaRPr lang="en-US"/>
        </a:p>
      </dgm:t>
    </dgm:pt>
    <dgm:pt modelId="{5049EC47-DF45-42F0-A7D1-11F66855817D}">
      <dgm:prSet/>
      <dgm:spPr/>
      <dgm:t>
        <a:bodyPr/>
        <a:lstStyle/>
        <a:p>
          <a:pPr algn="justLow" rtl="1"/>
          <a:r>
            <a:rPr lang="fa-IR" dirty="0" smtClean="0">
              <a:cs typeface="B Zar" pitchFamily="2" charset="-78"/>
            </a:rPr>
            <a:t>مصرف بالای چین در کشورهای در حال توسعه قیمت مواد اولیه را بالا برده است.</a:t>
          </a:r>
          <a:endParaRPr lang="en-US" dirty="0">
            <a:cs typeface="B Zar" pitchFamily="2" charset="-78"/>
          </a:endParaRPr>
        </a:p>
      </dgm:t>
    </dgm:pt>
    <dgm:pt modelId="{3873F1A6-6D14-40CD-B46C-2CD593BC2333}" type="parTrans" cxnId="{D17C4BBA-F0E3-488B-8261-C3716A964B72}">
      <dgm:prSet/>
      <dgm:spPr/>
      <dgm:t>
        <a:bodyPr/>
        <a:lstStyle/>
        <a:p>
          <a:pPr algn="justLow"/>
          <a:endParaRPr lang="en-US">
            <a:cs typeface="B Zar" pitchFamily="2" charset="-78"/>
          </a:endParaRPr>
        </a:p>
      </dgm:t>
    </dgm:pt>
    <dgm:pt modelId="{D2E1D005-C639-4B0F-9EC2-1AA707239ADF}" type="sibTrans" cxnId="{D17C4BBA-F0E3-488B-8261-C3716A964B72}">
      <dgm:prSet/>
      <dgm:spPr/>
      <dgm:t>
        <a:bodyPr/>
        <a:lstStyle/>
        <a:p>
          <a:pPr algn="justLow"/>
          <a:endParaRPr lang="en-US">
            <a:cs typeface="B Zar" pitchFamily="2" charset="-78"/>
          </a:endParaRPr>
        </a:p>
      </dgm:t>
    </dgm:pt>
    <dgm:pt modelId="{F73962F4-0B44-42DF-93DC-7BBBB13D33E8}">
      <dgm:prSet/>
      <dgm:spPr/>
      <dgm:t>
        <a:bodyPr/>
        <a:lstStyle/>
        <a:p>
          <a:pPr algn="justLow" rtl="1"/>
          <a:r>
            <a:rPr lang="fa-IR" dirty="0" smtClean="0">
              <a:cs typeface="B Zar" pitchFamily="2" charset="-78"/>
            </a:rPr>
            <a:t>چین باعث شده ایران بیش از گذشته نیازمند صادرات مواد اولیه و کالاهای اساسی باشد.</a:t>
          </a:r>
          <a:endParaRPr lang="en-US" dirty="0">
            <a:cs typeface="B Zar" pitchFamily="2" charset="-78"/>
          </a:endParaRPr>
        </a:p>
      </dgm:t>
    </dgm:pt>
    <dgm:pt modelId="{C9B0AE15-E540-4D4C-B49E-C3AA954A1692}" type="parTrans" cxnId="{5B1B45AF-B4E2-4E96-8242-4434AF8EE75A}">
      <dgm:prSet/>
      <dgm:spPr/>
      <dgm:t>
        <a:bodyPr/>
        <a:lstStyle/>
        <a:p>
          <a:pPr algn="justLow"/>
          <a:endParaRPr lang="en-US">
            <a:cs typeface="B Zar" pitchFamily="2" charset="-78"/>
          </a:endParaRPr>
        </a:p>
      </dgm:t>
    </dgm:pt>
    <dgm:pt modelId="{8E37EB60-28DD-46A6-AB2B-4AD072ADCA17}" type="sibTrans" cxnId="{5B1B45AF-B4E2-4E96-8242-4434AF8EE75A}">
      <dgm:prSet/>
      <dgm:spPr/>
      <dgm:t>
        <a:bodyPr/>
        <a:lstStyle/>
        <a:p>
          <a:pPr algn="justLow"/>
          <a:endParaRPr lang="en-US">
            <a:cs typeface="B Zar" pitchFamily="2" charset="-78"/>
          </a:endParaRPr>
        </a:p>
      </dgm:t>
    </dgm:pt>
    <dgm:pt modelId="{90EBBC34-2320-4E76-ADE8-112C28650A6A}" type="pres">
      <dgm:prSet presAssocID="{140D2219-81ED-490F-A3F4-0AF342465EDF}" presName="linear" presStyleCnt="0">
        <dgm:presLayoutVars>
          <dgm:animLvl val="lvl"/>
          <dgm:resizeHandles val="exact"/>
        </dgm:presLayoutVars>
      </dgm:prSet>
      <dgm:spPr/>
      <dgm:t>
        <a:bodyPr/>
        <a:lstStyle/>
        <a:p>
          <a:endParaRPr lang="en-US"/>
        </a:p>
      </dgm:t>
    </dgm:pt>
    <dgm:pt modelId="{725B9118-A91E-498A-8121-A4760027EC3F}" type="pres">
      <dgm:prSet presAssocID="{5049EC47-DF45-42F0-A7D1-11F66855817D}" presName="parentText" presStyleLbl="node1" presStyleIdx="0" presStyleCnt="2">
        <dgm:presLayoutVars>
          <dgm:chMax val="0"/>
          <dgm:bulletEnabled val="1"/>
        </dgm:presLayoutVars>
      </dgm:prSet>
      <dgm:spPr/>
      <dgm:t>
        <a:bodyPr/>
        <a:lstStyle/>
        <a:p>
          <a:endParaRPr lang="en-US"/>
        </a:p>
      </dgm:t>
    </dgm:pt>
    <dgm:pt modelId="{E2574D79-9AD5-43EF-BB40-D2A1F861FE49}" type="pres">
      <dgm:prSet presAssocID="{D2E1D005-C639-4B0F-9EC2-1AA707239ADF}" presName="spacer" presStyleCnt="0"/>
      <dgm:spPr/>
    </dgm:pt>
    <dgm:pt modelId="{DA41C6EE-0EFA-4440-A2B8-E1BA379E875D}" type="pres">
      <dgm:prSet presAssocID="{F73962F4-0B44-42DF-93DC-7BBBB13D33E8}" presName="parentText" presStyleLbl="node1" presStyleIdx="1" presStyleCnt="2">
        <dgm:presLayoutVars>
          <dgm:chMax val="0"/>
          <dgm:bulletEnabled val="1"/>
        </dgm:presLayoutVars>
      </dgm:prSet>
      <dgm:spPr/>
      <dgm:t>
        <a:bodyPr/>
        <a:lstStyle/>
        <a:p>
          <a:endParaRPr lang="en-US"/>
        </a:p>
      </dgm:t>
    </dgm:pt>
  </dgm:ptLst>
  <dgm:cxnLst>
    <dgm:cxn modelId="{DBB2A2CD-B91F-4E35-AB15-4CD81B310A86}" type="presOf" srcId="{F73962F4-0B44-42DF-93DC-7BBBB13D33E8}" destId="{DA41C6EE-0EFA-4440-A2B8-E1BA379E875D}" srcOrd="0" destOrd="0" presId="urn:microsoft.com/office/officeart/2005/8/layout/vList2"/>
    <dgm:cxn modelId="{5B1B45AF-B4E2-4E96-8242-4434AF8EE75A}" srcId="{140D2219-81ED-490F-A3F4-0AF342465EDF}" destId="{F73962F4-0B44-42DF-93DC-7BBBB13D33E8}" srcOrd="1" destOrd="0" parTransId="{C9B0AE15-E540-4D4C-B49E-C3AA954A1692}" sibTransId="{8E37EB60-28DD-46A6-AB2B-4AD072ADCA17}"/>
    <dgm:cxn modelId="{06E03A48-E617-4BC7-AC4F-32BE8A6FF7B4}" type="presOf" srcId="{140D2219-81ED-490F-A3F4-0AF342465EDF}" destId="{90EBBC34-2320-4E76-ADE8-112C28650A6A}" srcOrd="0" destOrd="0" presId="urn:microsoft.com/office/officeart/2005/8/layout/vList2"/>
    <dgm:cxn modelId="{C940958E-A470-4997-9B74-8C99B2EA29F0}" type="presOf" srcId="{5049EC47-DF45-42F0-A7D1-11F66855817D}" destId="{725B9118-A91E-498A-8121-A4760027EC3F}" srcOrd="0" destOrd="0" presId="urn:microsoft.com/office/officeart/2005/8/layout/vList2"/>
    <dgm:cxn modelId="{D17C4BBA-F0E3-488B-8261-C3716A964B72}" srcId="{140D2219-81ED-490F-A3F4-0AF342465EDF}" destId="{5049EC47-DF45-42F0-A7D1-11F66855817D}" srcOrd="0" destOrd="0" parTransId="{3873F1A6-6D14-40CD-B46C-2CD593BC2333}" sibTransId="{D2E1D005-C639-4B0F-9EC2-1AA707239ADF}"/>
    <dgm:cxn modelId="{65660363-4534-487A-9276-98E500B26F4F}" type="presParOf" srcId="{90EBBC34-2320-4E76-ADE8-112C28650A6A}" destId="{725B9118-A91E-498A-8121-A4760027EC3F}" srcOrd="0" destOrd="0" presId="urn:microsoft.com/office/officeart/2005/8/layout/vList2"/>
    <dgm:cxn modelId="{507F4726-8F6B-4050-B5EE-DE2CCC368DC3}" type="presParOf" srcId="{90EBBC34-2320-4E76-ADE8-112C28650A6A}" destId="{E2574D79-9AD5-43EF-BB40-D2A1F861FE49}" srcOrd="1" destOrd="0" presId="urn:microsoft.com/office/officeart/2005/8/layout/vList2"/>
    <dgm:cxn modelId="{4729AE7E-48D8-407B-9818-22DD6DC108AA}" type="presParOf" srcId="{90EBBC34-2320-4E76-ADE8-112C28650A6A}" destId="{DA41C6EE-0EFA-4440-A2B8-E1BA379E875D}"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64C5C4-BFBE-48F2-93B7-02C34917E09F}" type="doc">
      <dgm:prSet loTypeId="urn:microsoft.com/office/officeart/2005/8/layout/process3" loCatId="process" qsTypeId="urn:microsoft.com/office/officeart/2005/8/quickstyle/3d1" qsCatId="3D" csTypeId="urn:microsoft.com/office/officeart/2005/8/colors/accent2_4" csCatId="accent2" phldr="1"/>
      <dgm:spPr/>
      <dgm:t>
        <a:bodyPr/>
        <a:lstStyle/>
        <a:p>
          <a:endParaRPr lang="en-US"/>
        </a:p>
      </dgm:t>
    </dgm:pt>
    <dgm:pt modelId="{E1D6599C-9EAF-48E1-B7E0-6CE47B6A933A}">
      <dgm:prSet/>
      <dgm:spPr/>
      <dgm:t>
        <a:bodyPr/>
        <a:lstStyle/>
        <a:p>
          <a:pPr algn="ctr" rtl="1"/>
          <a:r>
            <a:rPr lang="fa-IR" dirty="0" smtClean="0">
              <a:cs typeface="B Titr" pitchFamily="2" charset="-78"/>
            </a:rPr>
            <a:t>آموزه‌ها</a:t>
          </a:r>
          <a:endParaRPr lang="en-US" dirty="0">
            <a:cs typeface="B Titr" pitchFamily="2" charset="-78"/>
          </a:endParaRPr>
        </a:p>
      </dgm:t>
    </dgm:pt>
    <dgm:pt modelId="{60A74D6D-95DE-4AAF-A3FD-049D0B3D1C4C}" type="parTrans" cxnId="{8DCA74CA-2811-45DA-9899-4470FA4C40E6}">
      <dgm:prSet/>
      <dgm:spPr/>
      <dgm:t>
        <a:bodyPr/>
        <a:lstStyle/>
        <a:p>
          <a:endParaRPr lang="en-US"/>
        </a:p>
      </dgm:t>
    </dgm:pt>
    <dgm:pt modelId="{D2AB435F-854D-465E-A05E-74F6A939B924}" type="sibTrans" cxnId="{8DCA74CA-2811-45DA-9899-4470FA4C40E6}">
      <dgm:prSet/>
      <dgm:spPr/>
      <dgm:t>
        <a:bodyPr/>
        <a:lstStyle/>
        <a:p>
          <a:endParaRPr lang="en-US"/>
        </a:p>
      </dgm:t>
    </dgm:pt>
    <dgm:pt modelId="{FE33610B-C480-4A65-826A-58062176CBC5}">
      <dgm:prSet/>
      <dgm:spPr/>
      <dgm:t>
        <a:bodyPr/>
        <a:lstStyle/>
        <a:p>
          <a:pPr rtl="1"/>
          <a:r>
            <a:rPr lang="fa-IR" dirty="0" smtClean="0">
              <a:cs typeface="B Zar" pitchFamily="2" charset="-78"/>
            </a:rPr>
            <a:t>رشد مبتنی بر اقتصاد بازار و در چارچوب استراتژی منظم</a:t>
          </a:r>
          <a:endParaRPr lang="en-US" dirty="0">
            <a:cs typeface="B Zar" pitchFamily="2" charset="-78"/>
          </a:endParaRPr>
        </a:p>
      </dgm:t>
    </dgm:pt>
    <dgm:pt modelId="{70224DA5-F53A-4EB8-8516-5E02470142AB}" type="parTrans" cxnId="{4DF7C00A-1B63-456E-A4B8-C43B86738DBA}">
      <dgm:prSet/>
      <dgm:spPr/>
      <dgm:t>
        <a:bodyPr/>
        <a:lstStyle/>
        <a:p>
          <a:endParaRPr lang="en-US"/>
        </a:p>
      </dgm:t>
    </dgm:pt>
    <dgm:pt modelId="{B0031408-2434-43F1-8649-776AFF1EBF18}" type="sibTrans" cxnId="{4DF7C00A-1B63-456E-A4B8-C43B86738DBA}">
      <dgm:prSet/>
      <dgm:spPr/>
      <dgm:t>
        <a:bodyPr/>
        <a:lstStyle/>
        <a:p>
          <a:endParaRPr lang="en-US"/>
        </a:p>
      </dgm:t>
    </dgm:pt>
    <dgm:pt modelId="{C40F5E8C-A720-400F-9762-60741F7F762D}">
      <dgm:prSet/>
      <dgm:spPr/>
      <dgm:t>
        <a:bodyPr/>
        <a:lstStyle/>
        <a:p>
          <a:pPr rtl="1"/>
          <a:r>
            <a:rPr lang="fa-IR" dirty="0" smtClean="0">
              <a:cs typeface="B Zar" pitchFamily="2" charset="-78"/>
            </a:rPr>
            <a:t>وجود سیاست پولی قاعده‌مند (کنترل تورم در توازن با اشتغال)</a:t>
          </a:r>
          <a:endParaRPr lang="en-US" dirty="0">
            <a:cs typeface="B Zar" pitchFamily="2" charset="-78"/>
          </a:endParaRPr>
        </a:p>
      </dgm:t>
    </dgm:pt>
    <dgm:pt modelId="{D20BF443-8EAE-444D-BD45-71DD82D6E72B}" type="parTrans" cxnId="{F8406210-A69A-4B18-8685-5B228BFFC0F7}">
      <dgm:prSet/>
      <dgm:spPr/>
      <dgm:t>
        <a:bodyPr/>
        <a:lstStyle/>
        <a:p>
          <a:endParaRPr lang="en-US"/>
        </a:p>
      </dgm:t>
    </dgm:pt>
    <dgm:pt modelId="{BEC9F4C3-5071-4746-ADB9-ABCEA31C8894}" type="sibTrans" cxnId="{F8406210-A69A-4B18-8685-5B228BFFC0F7}">
      <dgm:prSet/>
      <dgm:spPr/>
      <dgm:t>
        <a:bodyPr/>
        <a:lstStyle/>
        <a:p>
          <a:endParaRPr lang="en-US"/>
        </a:p>
      </dgm:t>
    </dgm:pt>
    <dgm:pt modelId="{2A8A545F-8BE3-4FA8-AE65-93E3F2724393}">
      <dgm:prSet/>
      <dgm:spPr/>
      <dgm:t>
        <a:bodyPr/>
        <a:lstStyle/>
        <a:p>
          <a:pPr rtl="1"/>
          <a:r>
            <a:rPr lang="fa-IR" dirty="0" smtClean="0">
              <a:cs typeface="B Zar" pitchFamily="2" charset="-78"/>
            </a:rPr>
            <a:t>قیمت‌گذاری ارز</a:t>
          </a:r>
          <a:endParaRPr lang="en-US" dirty="0">
            <a:cs typeface="B Zar" pitchFamily="2" charset="-78"/>
          </a:endParaRPr>
        </a:p>
      </dgm:t>
    </dgm:pt>
    <dgm:pt modelId="{AA1BA072-2B0E-446A-8956-DCA400CFFC3B}" type="parTrans" cxnId="{AC146373-596C-42A3-A865-335A4993ED58}">
      <dgm:prSet/>
      <dgm:spPr/>
      <dgm:t>
        <a:bodyPr/>
        <a:lstStyle/>
        <a:p>
          <a:endParaRPr lang="en-US"/>
        </a:p>
      </dgm:t>
    </dgm:pt>
    <dgm:pt modelId="{01C025B9-153F-4058-AA90-3CBD34E9879E}" type="sibTrans" cxnId="{AC146373-596C-42A3-A865-335A4993ED58}">
      <dgm:prSet/>
      <dgm:spPr/>
      <dgm:t>
        <a:bodyPr/>
        <a:lstStyle/>
        <a:p>
          <a:endParaRPr lang="en-US"/>
        </a:p>
      </dgm:t>
    </dgm:pt>
    <dgm:pt modelId="{3657C923-C6D3-4A97-A704-755C09485D22}">
      <dgm:prSet/>
      <dgm:spPr/>
      <dgm:t>
        <a:bodyPr/>
        <a:lstStyle/>
        <a:p>
          <a:pPr rtl="1"/>
          <a:r>
            <a:rPr lang="fa-IR" dirty="0" smtClean="0">
              <a:cs typeface="B Zar" pitchFamily="2" charset="-78"/>
            </a:rPr>
            <a:t>جذب سرمایۀ خارجی</a:t>
          </a:r>
          <a:endParaRPr lang="en-US" dirty="0">
            <a:cs typeface="B Zar" pitchFamily="2" charset="-78"/>
          </a:endParaRPr>
        </a:p>
      </dgm:t>
    </dgm:pt>
    <dgm:pt modelId="{A8AF5D98-FB57-4973-90A9-D70FA6AF3B13}" type="parTrans" cxnId="{B82DF18D-FAA2-4CB2-9975-45C979E46A3B}">
      <dgm:prSet/>
      <dgm:spPr/>
      <dgm:t>
        <a:bodyPr/>
        <a:lstStyle/>
        <a:p>
          <a:endParaRPr lang="en-US"/>
        </a:p>
      </dgm:t>
    </dgm:pt>
    <dgm:pt modelId="{4E2BF82C-0BF1-4A4E-A5DF-CB133CE68335}" type="sibTrans" cxnId="{B82DF18D-FAA2-4CB2-9975-45C979E46A3B}">
      <dgm:prSet/>
      <dgm:spPr/>
      <dgm:t>
        <a:bodyPr/>
        <a:lstStyle/>
        <a:p>
          <a:endParaRPr lang="en-US"/>
        </a:p>
      </dgm:t>
    </dgm:pt>
    <dgm:pt modelId="{1B509B71-BF52-44E0-B2D5-2503B656E569}">
      <dgm:prSet/>
      <dgm:spPr/>
      <dgm:t>
        <a:bodyPr/>
        <a:lstStyle/>
        <a:p>
          <a:pPr rtl="1"/>
          <a:r>
            <a:rPr lang="fa-IR" dirty="0" smtClean="0">
              <a:cs typeface="B Zar" pitchFamily="2" charset="-78"/>
            </a:rPr>
            <a:t>انضباط مالی دولت</a:t>
          </a:r>
          <a:endParaRPr lang="en-US" dirty="0">
            <a:cs typeface="B Zar" pitchFamily="2" charset="-78"/>
          </a:endParaRPr>
        </a:p>
      </dgm:t>
    </dgm:pt>
    <dgm:pt modelId="{4AF82E35-D18F-41B1-B339-D18D2B76E7B0}" type="parTrans" cxnId="{E5CCA515-4ACC-4A36-BD36-15975E47335B}">
      <dgm:prSet/>
      <dgm:spPr/>
      <dgm:t>
        <a:bodyPr/>
        <a:lstStyle/>
        <a:p>
          <a:endParaRPr lang="en-US"/>
        </a:p>
      </dgm:t>
    </dgm:pt>
    <dgm:pt modelId="{52CDCBE7-4A12-4994-B78C-5619255846F0}" type="sibTrans" cxnId="{E5CCA515-4ACC-4A36-BD36-15975E47335B}">
      <dgm:prSet/>
      <dgm:spPr/>
      <dgm:t>
        <a:bodyPr/>
        <a:lstStyle/>
        <a:p>
          <a:endParaRPr lang="en-US"/>
        </a:p>
      </dgm:t>
    </dgm:pt>
    <dgm:pt modelId="{1844A000-C018-4FE0-A79D-3436ECBEEBFA}">
      <dgm:prSet/>
      <dgm:spPr/>
      <dgm:t>
        <a:bodyPr/>
        <a:lstStyle/>
        <a:p>
          <a:pPr rtl="1"/>
          <a:r>
            <a:rPr lang="fa-IR" dirty="0" smtClean="0">
              <a:cs typeface="B Zar" pitchFamily="2" charset="-78"/>
            </a:rPr>
            <a:t>توسعۀ بخش خصوصی متکی به حمایت‌های دائمی دولت</a:t>
          </a:r>
          <a:endParaRPr lang="en-US" dirty="0">
            <a:cs typeface="B Zar" pitchFamily="2" charset="-78"/>
          </a:endParaRPr>
        </a:p>
      </dgm:t>
    </dgm:pt>
    <dgm:pt modelId="{78E8F6EC-87CD-4F1E-BAEB-93F66F9354A3}" type="parTrans" cxnId="{1BDFB625-7914-4716-BB0A-DE6627B0D8AA}">
      <dgm:prSet/>
      <dgm:spPr/>
      <dgm:t>
        <a:bodyPr/>
        <a:lstStyle/>
        <a:p>
          <a:endParaRPr lang="en-US"/>
        </a:p>
      </dgm:t>
    </dgm:pt>
    <dgm:pt modelId="{0FE5EEC8-2B54-4F6B-A05C-A45F87AF3EE5}" type="sibTrans" cxnId="{1BDFB625-7914-4716-BB0A-DE6627B0D8AA}">
      <dgm:prSet/>
      <dgm:spPr/>
      <dgm:t>
        <a:bodyPr/>
        <a:lstStyle/>
        <a:p>
          <a:endParaRPr lang="en-US"/>
        </a:p>
      </dgm:t>
    </dgm:pt>
    <dgm:pt modelId="{DC4672AB-3DC8-4159-A78D-B74423E6B1D0}">
      <dgm:prSet/>
      <dgm:spPr/>
      <dgm:t>
        <a:bodyPr/>
        <a:lstStyle/>
        <a:p>
          <a:pPr rtl="1"/>
          <a:r>
            <a:rPr lang="fa-IR" dirty="0" smtClean="0">
              <a:cs typeface="B Zar" pitchFamily="2" charset="-78"/>
            </a:rPr>
            <a:t>استفاده از نیروی انسانی خارج از کشور</a:t>
          </a:r>
          <a:endParaRPr lang="en-US" dirty="0">
            <a:cs typeface="B Zar" pitchFamily="2" charset="-78"/>
          </a:endParaRPr>
        </a:p>
      </dgm:t>
    </dgm:pt>
    <dgm:pt modelId="{1845937F-1635-4E09-957E-686FC43030B9}" type="parTrans" cxnId="{8B2ABB58-160C-4C50-8D7E-045039476494}">
      <dgm:prSet/>
      <dgm:spPr/>
      <dgm:t>
        <a:bodyPr/>
        <a:lstStyle/>
        <a:p>
          <a:endParaRPr lang="en-US"/>
        </a:p>
      </dgm:t>
    </dgm:pt>
    <dgm:pt modelId="{AF61AF1E-6BDF-4BBB-AAF9-A2AE5865A3B6}" type="sibTrans" cxnId="{8B2ABB58-160C-4C50-8D7E-045039476494}">
      <dgm:prSet/>
      <dgm:spPr/>
      <dgm:t>
        <a:bodyPr/>
        <a:lstStyle/>
        <a:p>
          <a:endParaRPr lang="en-US"/>
        </a:p>
      </dgm:t>
    </dgm:pt>
    <dgm:pt modelId="{F99C0525-1CD9-4E84-960E-4663D20570C6}" type="pres">
      <dgm:prSet presAssocID="{C964C5C4-BFBE-48F2-93B7-02C34917E09F}" presName="linearFlow" presStyleCnt="0">
        <dgm:presLayoutVars>
          <dgm:dir/>
          <dgm:animLvl val="lvl"/>
          <dgm:resizeHandles val="exact"/>
        </dgm:presLayoutVars>
      </dgm:prSet>
      <dgm:spPr/>
      <dgm:t>
        <a:bodyPr/>
        <a:lstStyle/>
        <a:p>
          <a:endParaRPr lang="en-US"/>
        </a:p>
      </dgm:t>
    </dgm:pt>
    <dgm:pt modelId="{D9D8968F-A410-4D86-865D-3F99DFA3F5D5}" type="pres">
      <dgm:prSet presAssocID="{E1D6599C-9EAF-48E1-B7E0-6CE47B6A933A}" presName="composite" presStyleCnt="0"/>
      <dgm:spPr/>
    </dgm:pt>
    <dgm:pt modelId="{7C3F2DD2-D4C0-480B-B6F8-AD2FD070B2D1}" type="pres">
      <dgm:prSet presAssocID="{E1D6599C-9EAF-48E1-B7E0-6CE47B6A933A}" presName="parTx" presStyleLbl="node1" presStyleIdx="0" presStyleCnt="1">
        <dgm:presLayoutVars>
          <dgm:chMax val="0"/>
          <dgm:chPref val="0"/>
          <dgm:bulletEnabled val="1"/>
        </dgm:presLayoutVars>
      </dgm:prSet>
      <dgm:spPr/>
      <dgm:t>
        <a:bodyPr/>
        <a:lstStyle/>
        <a:p>
          <a:endParaRPr lang="en-US"/>
        </a:p>
      </dgm:t>
    </dgm:pt>
    <dgm:pt modelId="{6B4A1B13-1707-41A3-B3F5-6FF92E076476}" type="pres">
      <dgm:prSet presAssocID="{E1D6599C-9EAF-48E1-B7E0-6CE47B6A933A}" presName="parSh" presStyleLbl="node1" presStyleIdx="0" presStyleCnt="1"/>
      <dgm:spPr/>
      <dgm:t>
        <a:bodyPr/>
        <a:lstStyle/>
        <a:p>
          <a:endParaRPr lang="en-US"/>
        </a:p>
      </dgm:t>
    </dgm:pt>
    <dgm:pt modelId="{AA355E8E-8ADD-4899-B354-CA7D12D1371C}" type="pres">
      <dgm:prSet presAssocID="{E1D6599C-9EAF-48E1-B7E0-6CE47B6A933A}" presName="desTx" presStyleLbl="fgAcc1" presStyleIdx="0" presStyleCnt="1">
        <dgm:presLayoutVars>
          <dgm:bulletEnabled val="1"/>
        </dgm:presLayoutVars>
      </dgm:prSet>
      <dgm:spPr/>
      <dgm:t>
        <a:bodyPr/>
        <a:lstStyle/>
        <a:p>
          <a:endParaRPr lang="en-US"/>
        </a:p>
      </dgm:t>
    </dgm:pt>
  </dgm:ptLst>
  <dgm:cxnLst>
    <dgm:cxn modelId="{E5CCA515-4ACC-4A36-BD36-15975E47335B}" srcId="{E1D6599C-9EAF-48E1-B7E0-6CE47B6A933A}" destId="{1B509B71-BF52-44E0-B2D5-2503B656E569}" srcOrd="4" destOrd="0" parTransId="{4AF82E35-D18F-41B1-B339-D18D2B76E7B0}" sibTransId="{52CDCBE7-4A12-4994-B78C-5619255846F0}"/>
    <dgm:cxn modelId="{F05EA4A5-E49C-4CE3-9BF3-8FE6F11BCC42}" type="presOf" srcId="{DC4672AB-3DC8-4159-A78D-B74423E6B1D0}" destId="{AA355E8E-8ADD-4899-B354-CA7D12D1371C}" srcOrd="0" destOrd="6" presId="urn:microsoft.com/office/officeart/2005/8/layout/process3"/>
    <dgm:cxn modelId="{B82DF18D-FAA2-4CB2-9975-45C979E46A3B}" srcId="{E1D6599C-9EAF-48E1-B7E0-6CE47B6A933A}" destId="{3657C923-C6D3-4A97-A704-755C09485D22}" srcOrd="3" destOrd="0" parTransId="{A8AF5D98-FB57-4973-90A9-D70FA6AF3B13}" sibTransId="{4E2BF82C-0BF1-4A4E-A5DF-CB133CE68335}"/>
    <dgm:cxn modelId="{4FBBE873-DCB9-4AEC-9E8A-8E0BDA4AD2CD}" type="presOf" srcId="{FE33610B-C480-4A65-826A-58062176CBC5}" destId="{AA355E8E-8ADD-4899-B354-CA7D12D1371C}" srcOrd="0" destOrd="0" presId="urn:microsoft.com/office/officeart/2005/8/layout/process3"/>
    <dgm:cxn modelId="{6CA9FF8B-4685-43CC-A4E2-A4C8E32292A7}" type="presOf" srcId="{E1D6599C-9EAF-48E1-B7E0-6CE47B6A933A}" destId="{7C3F2DD2-D4C0-480B-B6F8-AD2FD070B2D1}" srcOrd="0" destOrd="0" presId="urn:microsoft.com/office/officeart/2005/8/layout/process3"/>
    <dgm:cxn modelId="{1BDFB625-7914-4716-BB0A-DE6627B0D8AA}" srcId="{E1D6599C-9EAF-48E1-B7E0-6CE47B6A933A}" destId="{1844A000-C018-4FE0-A79D-3436ECBEEBFA}" srcOrd="5" destOrd="0" parTransId="{78E8F6EC-87CD-4F1E-BAEB-93F66F9354A3}" sibTransId="{0FE5EEC8-2B54-4F6B-A05C-A45F87AF3EE5}"/>
    <dgm:cxn modelId="{A25B8F2C-825B-48E2-906F-B860730DAA52}" type="presOf" srcId="{E1D6599C-9EAF-48E1-B7E0-6CE47B6A933A}" destId="{6B4A1B13-1707-41A3-B3F5-6FF92E076476}" srcOrd="1" destOrd="0" presId="urn:microsoft.com/office/officeart/2005/8/layout/process3"/>
    <dgm:cxn modelId="{E9859451-5A89-4122-86DA-122A446F6F84}" type="presOf" srcId="{2A8A545F-8BE3-4FA8-AE65-93E3F2724393}" destId="{AA355E8E-8ADD-4899-B354-CA7D12D1371C}" srcOrd="0" destOrd="2" presId="urn:microsoft.com/office/officeart/2005/8/layout/process3"/>
    <dgm:cxn modelId="{8DCA74CA-2811-45DA-9899-4470FA4C40E6}" srcId="{C964C5C4-BFBE-48F2-93B7-02C34917E09F}" destId="{E1D6599C-9EAF-48E1-B7E0-6CE47B6A933A}" srcOrd="0" destOrd="0" parTransId="{60A74D6D-95DE-4AAF-A3FD-049D0B3D1C4C}" sibTransId="{D2AB435F-854D-465E-A05E-74F6A939B924}"/>
    <dgm:cxn modelId="{4DF7C00A-1B63-456E-A4B8-C43B86738DBA}" srcId="{E1D6599C-9EAF-48E1-B7E0-6CE47B6A933A}" destId="{FE33610B-C480-4A65-826A-58062176CBC5}" srcOrd="0" destOrd="0" parTransId="{70224DA5-F53A-4EB8-8516-5E02470142AB}" sibTransId="{B0031408-2434-43F1-8649-776AFF1EBF18}"/>
    <dgm:cxn modelId="{F8406210-A69A-4B18-8685-5B228BFFC0F7}" srcId="{E1D6599C-9EAF-48E1-B7E0-6CE47B6A933A}" destId="{C40F5E8C-A720-400F-9762-60741F7F762D}" srcOrd="1" destOrd="0" parTransId="{D20BF443-8EAE-444D-BD45-71DD82D6E72B}" sibTransId="{BEC9F4C3-5071-4746-ADB9-ABCEA31C8894}"/>
    <dgm:cxn modelId="{AC146373-596C-42A3-A865-335A4993ED58}" srcId="{E1D6599C-9EAF-48E1-B7E0-6CE47B6A933A}" destId="{2A8A545F-8BE3-4FA8-AE65-93E3F2724393}" srcOrd="2" destOrd="0" parTransId="{AA1BA072-2B0E-446A-8956-DCA400CFFC3B}" sibTransId="{01C025B9-153F-4058-AA90-3CBD34E9879E}"/>
    <dgm:cxn modelId="{58BC59BE-EF91-4EAD-91A3-95ECA472A8AC}" type="presOf" srcId="{C964C5C4-BFBE-48F2-93B7-02C34917E09F}" destId="{F99C0525-1CD9-4E84-960E-4663D20570C6}" srcOrd="0" destOrd="0" presId="urn:microsoft.com/office/officeart/2005/8/layout/process3"/>
    <dgm:cxn modelId="{72EA54D9-3957-4C25-8103-2745E9CA098C}" type="presOf" srcId="{C40F5E8C-A720-400F-9762-60741F7F762D}" destId="{AA355E8E-8ADD-4899-B354-CA7D12D1371C}" srcOrd="0" destOrd="1" presId="urn:microsoft.com/office/officeart/2005/8/layout/process3"/>
    <dgm:cxn modelId="{63B22B91-0CB7-46B6-8E7F-8FAD78E96F13}" type="presOf" srcId="{3657C923-C6D3-4A97-A704-755C09485D22}" destId="{AA355E8E-8ADD-4899-B354-CA7D12D1371C}" srcOrd="0" destOrd="3" presId="urn:microsoft.com/office/officeart/2005/8/layout/process3"/>
    <dgm:cxn modelId="{BB77CF27-6C72-435C-A6D3-EF03F5BBDC17}" type="presOf" srcId="{1B509B71-BF52-44E0-B2D5-2503B656E569}" destId="{AA355E8E-8ADD-4899-B354-CA7D12D1371C}" srcOrd="0" destOrd="4" presId="urn:microsoft.com/office/officeart/2005/8/layout/process3"/>
    <dgm:cxn modelId="{8B2ABB58-160C-4C50-8D7E-045039476494}" srcId="{E1D6599C-9EAF-48E1-B7E0-6CE47B6A933A}" destId="{DC4672AB-3DC8-4159-A78D-B74423E6B1D0}" srcOrd="6" destOrd="0" parTransId="{1845937F-1635-4E09-957E-686FC43030B9}" sibTransId="{AF61AF1E-6BDF-4BBB-AAF9-A2AE5865A3B6}"/>
    <dgm:cxn modelId="{C058A46C-FBD9-4780-B5D5-18B177FA888A}" type="presOf" srcId="{1844A000-C018-4FE0-A79D-3436ECBEEBFA}" destId="{AA355E8E-8ADD-4899-B354-CA7D12D1371C}" srcOrd="0" destOrd="5" presId="urn:microsoft.com/office/officeart/2005/8/layout/process3"/>
    <dgm:cxn modelId="{3DB7E845-1C10-46F9-A693-B7364E48BB29}" type="presParOf" srcId="{F99C0525-1CD9-4E84-960E-4663D20570C6}" destId="{D9D8968F-A410-4D86-865D-3F99DFA3F5D5}" srcOrd="0" destOrd="0" presId="urn:microsoft.com/office/officeart/2005/8/layout/process3"/>
    <dgm:cxn modelId="{33163DE6-8106-46BD-A16F-9BE3B3D5C2B9}" type="presParOf" srcId="{D9D8968F-A410-4D86-865D-3F99DFA3F5D5}" destId="{7C3F2DD2-D4C0-480B-B6F8-AD2FD070B2D1}" srcOrd="0" destOrd="0" presId="urn:microsoft.com/office/officeart/2005/8/layout/process3"/>
    <dgm:cxn modelId="{9AC54B2D-BCE5-4B2F-96FA-384870EAE1BE}" type="presParOf" srcId="{D9D8968F-A410-4D86-865D-3F99DFA3F5D5}" destId="{6B4A1B13-1707-41A3-B3F5-6FF92E076476}" srcOrd="1" destOrd="0" presId="urn:microsoft.com/office/officeart/2005/8/layout/process3"/>
    <dgm:cxn modelId="{7793C699-FD71-4118-A4C6-5B294BB2B1BE}" type="presParOf" srcId="{D9D8968F-A410-4D86-865D-3F99DFA3F5D5}" destId="{AA355E8E-8ADD-4899-B354-CA7D12D1371C}"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668F62-79D2-4710-8F02-FD4581D3B1ED}">
      <dsp:nvSpPr>
        <dsp:cNvPr id="0" name=""/>
        <dsp:cNvSpPr/>
      </dsp:nvSpPr>
      <dsp:spPr>
        <a:xfrm>
          <a:off x="0" y="157959"/>
          <a:ext cx="8229600" cy="14022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r" defTabSz="2089150" rtl="1">
            <a:lnSpc>
              <a:spcPct val="90000"/>
            </a:lnSpc>
            <a:spcBef>
              <a:spcPct val="0"/>
            </a:spcBef>
            <a:spcAft>
              <a:spcPct val="35000"/>
            </a:spcAft>
          </a:pPr>
          <a:r>
            <a:rPr lang="fa-IR" sz="4700" kern="1200" dirty="0" smtClean="0">
              <a:cs typeface="B Zar" pitchFamily="2" charset="-78"/>
            </a:rPr>
            <a:t>چین در عرض ۲۰سال ره صد ساله را پیمود:</a:t>
          </a:r>
          <a:endParaRPr lang="en-US" sz="4700" kern="1200" dirty="0">
            <a:cs typeface="B Zar" pitchFamily="2" charset="-78"/>
          </a:endParaRPr>
        </a:p>
      </dsp:txBody>
      <dsp:txXfrm>
        <a:off x="0" y="157959"/>
        <a:ext cx="8229600" cy="1402245"/>
      </dsp:txXfrm>
    </dsp:sp>
    <dsp:sp modelId="{E6A9B611-AA87-4194-A6AC-FEFD2D486A0F}">
      <dsp:nvSpPr>
        <dsp:cNvPr id="0" name=""/>
        <dsp:cNvSpPr/>
      </dsp:nvSpPr>
      <dsp:spPr>
        <a:xfrm>
          <a:off x="0" y="1560204"/>
          <a:ext cx="8229600" cy="3307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9690" rIns="334264" bIns="59690" numCol="1" spcCol="1270" anchor="t" anchorCtr="0">
          <a:noAutofit/>
        </a:bodyPr>
        <a:lstStyle/>
        <a:p>
          <a:pPr marL="285750" lvl="1" indent="-285750" algn="r" defTabSz="1644650" rtl="1">
            <a:lnSpc>
              <a:spcPct val="90000"/>
            </a:lnSpc>
            <a:spcBef>
              <a:spcPct val="0"/>
            </a:spcBef>
            <a:spcAft>
              <a:spcPct val="20000"/>
            </a:spcAft>
            <a:buChar char="••"/>
          </a:pPr>
          <a:r>
            <a:rPr lang="fa-IR" sz="3700" kern="1200" dirty="0" smtClean="0">
              <a:cs typeface="B Zar" pitchFamily="2" charset="-78"/>
            </a:rPr>
            <a:t>در این مدت، زندگی مردم چین ۲۲ بار بهتر گردید.</a:t>
          </a:r>
          <a:endParaRPr lang="en-US" sz="3700" kern="1200" dirty="0">
            <a:cs typeface="B Zar" pitchFamily="2" charset="-78"/>
          </a:endParaRPr>
        </a:p>
        <a:p>
          <a:pPr marL="285750" lvl="1" indent="-285750" algn="r" defTabSz="1644650" rtl="1">
            <a:lnSpc>
              <a:spcPct val="90000"/>
            </a:lnSpc>
            <a:spcBef>
              <a:spcPct val="0"/>
            </a:spcBef>
            <a:spcAft>
              <a:spcPct val="20000"/>
            </a:spcAft>
            <a:buChar char="••"/>
          </a:pPr>
          <a:r>
            <a:rPr lang="fa-IR" sz="3700" kern="1200" dirty="0" smtClean="0">
              <a:cs typeface="B Zar" pitchFamily="2" charset="-78"/>
            </a:rPr>
            <a:t>درآمد سرانۀ روستاییان ۵۴ بار افزایش یافت.</a:t>
          </a:r>
          <a:endParaRPr lang="en-US" sz="3700" kern="1200" dirty="0">
            <a:cs typeface="B Zar" pitchFamily="2" charset="-78"/>
          </a:endParaRPr>
        </a:p>
        <a:p>
          <a:pPr marL="285750" lvl="1" indent="-285750" algn="r" defTabSz="1644650" rtl="1">
            <a:lnSpc>
              <a:spcPct val="90000"/>
            </a:lnSpc>
            <a:spcBef>
              <a:spcPct val="0"/>
            </a:spcBef>
            <a:spcAft>
              <a:spcPct val="20000"/>
            </a:spcAft>
            <a:buChar char="••"/>
          </a:pPr>
          <a:r>
            <a:rPr lang="fa-IR" sz="3700" kern="1200" dirty="0" smtClean="0">
              <a:cs typeface="B Zar" pitchFamily="2" charset="-78"/>
            </a:rPr>
            <a:t>شمار اهالی کم درآمد از ۵۳ درصد به ۸ درصد تقلیل یافت.</a:t>
          </a:r>
          <a:endParaRPr lang="fa-IR" sz="3700" kern="1200" dirty="0">
            <a:cs typeface="B Zar" pitchFamily="2" charset="-78"/>
          </a:endParaRPr>
        </a:p>
      </dsp:txBody>
      <dsp:txXfrm>
        <a:off x="0" y="1560204"/>
        <a:ext cx="8229600" cy="330785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108D81-E426-401C-ADAD-C99F61167979}">
      <dsp:nvSpPr>
        <dsp:cNvPr id="0" name=""/>
        <dsp:cNvSpPr/>
      </dsp:nvSpPr>
      <dsp:spPr>
        <a:xfrm>
          <a:off x="990596" y="0"/>
          <a:ext cx="6248406" cy="226171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ADFD19-D7BB-4881-BF08-1473B8021452}">
      <dsp:nvSpPr>
        <dsp:cNvPr id="0" name=""/>
        <dsp:cNvSpPr/>
      </dsp:nvSpPr>
      <dsp:spPr>
        <a:xfrm>
          <a:off x="1295401" y="51910"/>
          <a:ext cx="5638796" cy="215788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7B9967-61D5-4D01-8596-4535A1B724CA}">
      <dsp:nvSpPr>
        <dsp:cNvPr id="0" name=""/>
        <dsp:cNvSpPr/>
      </dsp:nvSpPr>
      <dsp:spPr>
        <a:xfrm rot="10800000">
          <a:off x="246887" y="2261711"/>
          <a:ext cx="7735824" cy="2764313"/>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944" tIns="440944" rIns="440944" bIns="440944" numCol="1" spcCol="1270" anchor="t" anchorCtr="0">
          <a:noAutofit/>
        </a:bodyPr>
        <a:lstStyle/>
        <a:p>
          <a:pPr lvl="0" algn="r" defTabSz="2755900" rtl="1">
            <a:lnSpc>
              <a:spcPct val="90000"/>
            </a:lnSpc>
            <a:spcBef>
              <a:spcPct val="0"/>
            </a:spcBef>
            <a:spcAft>
              <a:spcPct val="35000"/>
            </a:spcAft>
          </a:pPr>
          <a:endParaRPr lang="en-US" sz="6200" kern="1200" dirty="0"/>
        </a:p>
        <a:p>
          <a:pPr marL="285750" lvl="1" indent="-285750" algn="r" defTabSz="2133600" rtl="1">
            <a:lnSpc>
              <a:spcPct val="90000"/>
            </a:lnSpc>
            <a:spcBef>
              <a:spcPct val="0"/>
            </a:spcBef>
            <a:spcAft>
              <a:spcPct val="15000"/>
            </a:spcAft>
            <a:buChar char="••"/>
          </a:pPr>
          <a:endParaRPr lang="en-US" sz="4800" kern="1200" dirty="0"/>
        </a:p>
      </dsp:txBody>
      <dsp:txXfrm rot="10800000">
        <a:off x="246887" y="2261711"/>
        <a:ext cx="7735824" cy="2764313"/>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BE8E19-9794-451B-A809-329CA9EC1B24}">
      <dsp:nvSpPr>
        <dsp:cNvPr id="0" name=""/>
        <dsp:cNvSpPr/>
      </dsp:nvSpPr>
      <dsp:spPr>
        <a:xfrm>
          <a:off x="0" y="19764"/>
          <a:ext cx="8229599" cy="80037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1">
            <a:lnSpc>
              <a:spcPct val="90000"/>
            </a:lnSpc>
            <a:spcBef>
              <a:spcPct val="0"/>
            </a:spcBef>
            <a:spcAft>
              <a:spcPct val="35000"/>
            </a:spcAft>
          </a:pPr>
          <a:r>
            <a:rPr lang="fa-IR" sz="2500" kern="1200" dirty="0" smtClean="0">
              <a:cs typeface="B Titr" pitchFamily="2" charset="-78"/>
            </a:rPr>
            <a:t>اصلاح روابط از دیدگاه اقتصاد کلان</a:t>
          </a:r>
          <a:endParaRPr lang="en-US" sz="2500" kern="1200" dirty="0">
            <a:cs typeface="B Titr" pitchFamily="2" charset="-78"/>
          </a:endParaRPr>
        </a:p>
      </dsp:txBody>
      <dsp:txXfrm>
        <a:off x="0" y="19764"/>
        <a:ext cx="8229599" cy="800370"/>
      </dsp:txXfrm>
    </dsp:sp>
    <dsp:sp modelId="{4D96700A-30A2-4DD9-BAAA-9D63202F0DA2}">
      <dsp:nvSpPr>
        <dsp:cNvPr id="0" name=""/>
        <dsp:cNvSpPr/>
      </dsp:nvSpPr>
      <dsp:spPr>
        <a:xfrm>
          <a:off x="0" y="820134"/>
          <a:ext cx="8229599" cy="4186125"/>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r" defTabSz="1111250" rtl="1">
            <a:lnSpc>
              <a:spcPct val="90000"/>
            </a:lnSpc>
            <a:spcBef>
              <a:spcPct val="0"/>
            </a:spcBef>
            <a:spcAft>
              <a:spcPct val="15000"/>
            </a:spcAft>
            <a:buChar char="••"/>
          </a:pPr>
          <a:r>
            <a:rPr lang="fa-IR" sz="2500" kern="1200" dirty="0" smtClean="0">
              <a:cs typeface="B Zar" pitchFamily="2" charset="-78"/>
            </a:rPr>
            <a:t>کاهش شتاب واردات مصنوعات و حرکت به سمت واردات کالاهای سرمایه‌ای</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اصلاح شکاف ترار تجاری (بدون نفت)</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تکیه بر نظام مالی چین در شرایط تحریم جاری</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توسعۀ مشارکت‌های عملی (</a:t>
          </a:r>
          <a:r>
            <a:rPr lang="en-US" sz="2500" kern="1200" dirty="0" smtClean="0">
              <a:cs typeface="B Zar" pitchFamily="2" charset="-78"/>
            </a:rPr>
            <a:t>joint venture</a:t>
          </a:r>
          <a:r>
            <a:rPr lang="fa-IR" sz="2500" kern="1200" dirty="0" smtClean="0">
              <a:cs typeface="B Zar" pitchFamily="2" charset="-78"/>
            </a:rPr>
            <a:t> )</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استفاده از امکانات اقتصاد چین در همۀ عرصه‌ها برای مقابله با تحریم‌ها</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تشویق سرمایه‌گذاری مستقیم چین در ایران (</a:t>
          </a:r>
          <a:r>
            <a:rPr lang="en-US" sz="2500" kern="1200" dirty="0" smtClean="0">
              <a:cs typeface="B Zar" pitchFamily="2" charset="-78"/>
            </a:rPr>
            <a:t>FDI </a:t>
          </a:r>
          <a:r>
            <a:rPr lang="fa-IR" sz="2500" kern="1200" dirty="0" smtClean="0">
              <a:cs typeface="B Zar" pitchFamily="2" charset="-78"/>
            </a:rPr>
            <a:t> )</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استفاده از تسهیلات مالی چین در شرایط جاری وفور منابع مالی در چین</a:t>
          </a:r>
          <a:endParaRPr lang="en-US" sz="2500" kern="1200" dirty="0">
            <a:cs typeface="B Zar" pitchFamily="2" charset="-78"/>
          </a:endParaRPr>
        </a:p>
      </dsp:txBody>
      <dsp:txXfrm>
        <a:off x="0" y="820134"/>
        <a:ext cx="8229599" cy="418612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C78F72-8551-4BD8-A327-0DC1AF313C34}">
      <dsp:nvSpPr>
        <dsp:cNvPr id="0" name=""/>
        <dsp:cNvSpPr/>
      </dsp:nvSpPr>
      <dsp:spPr>
        <a:xfrm>
          <a:off x="0" y="54077"/>
          <a:ext cx="8229599" cy="80037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1">
            <a:lnSpc>
              <a:spcPct val="90000"/>
            </a:lnSpc>
            <a:spcBef>
              <a:spcPct val="0"/>
            </a:spcBef>
            <a:spcAft>
              <a:spcPct val="35000"/>
            </a:spcAft>
          </a:pPr>
          <a:r>
            <a:rPr lang="fa-IR" sz="2500" kern="1200" dirty="0" smtClean="0">
              <a:cs typeface="B Titr" pitchFamily="2" charset="-78"/>
            </a:rPr>
            <a:t>اصلاح روابط از دیدگاه اقتصاد کلان</a:t>
          </a:r>
          <a:endParaRPr lang="fa-IR" sz="2500" i="1" kern="1200" dirty="0">
            <a:cs typeface="B Titr" pitchFamily="2" charset="-78"/>
          </a:endParaRPr>
        </a:p>
      </dsp:txBody>
      <dsp:txXfrm>
        <a:off x="0" y="54077"/>
        <a:ext cx="8229599" cy="800370"/>
      </dsp:txXfrm>
    </dsp:sp>
    <dsp:sp modelId="{6C077EAA-6C5D-4497-9F9F-D26E5E0A0C87}">
      <dsp:nvSpPr>
        <dsp:cNvPr id="0" name=""/>
        <dsp:cNvSpPr/>
      </dsp:nvSpPr>
      <dsp:spPr>
        <a:xfrm>
          <a:off x="0" y="854447"/>
          <a:ext cx="8229599" cy="4117500"/>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justLow" defTabSz="1111250" rtl="1">
            <a:lnSpc>
              <a:spcPct val="90000"/>
            </a:lnSpc>
            <a:spcBef>
              <a:spcPct val="0"/>
            </a:spcBef>
            <a:spcAft>
              <a:spcPct val="15000"/>
            </a:spcAft>
            <a:buChar char="••"/>
          </a:pPr>
          <a:r>
            <a:rPr lang="fa-IR" sz="2500" i="0" kern="1200" dirty="0" smtClean="0">
              <a:cs typeface="B Zar" pitchFamily="2" charset="-78"/>
            </a:rPr>
            <a:t>تشویق بسط مناسبات بین بازرگانان و تجار دو کشور از طریق اتاق‌های بازرگانی</a:t>
          </a:r>
          <a:endParaRPr lang="en-US" sz="2500" i="0" kern="1200" dirty="0">
            <a:cs typeface="B Zar" pitchFamily="2" charset="-78"/>
          </a:endParaRPr>
        </a:p>
        <a:p>
          <a:pPr marL="228600" lvl="1" indent="-228600" algn="justLow" defTabSz="1111250" rtl="1">
            <a:lnSpc>
              <a:spcPct val="90000"/>
            </a:lnSpc>
            <a:spcBef>
              <a:spcPct val="0"/>
            </a:spcBef>
            <a:spcAft>
              <a:spcPct val="15000"/>
            </a:spcAft>
            <a:buChar char="••"/>
          </a:pPr>
          <a:r>
            <a:rPr lang="fa-IR" sz="2500" i="0" kern="1200" dirty="0" smtClean="0">
              <a:cs typeface="B Zar" pitchFamily="2" charset="-78"/>
            </a:rPr>
            <a:t>سرمایه‌گذاری مشترک با چین در کشورهای ثالث (مثلا آفریقا، </a:t>
          </a:r>
          <a:r>
            <a:rPr lang="en-US" sz="2500" i="0" kern="1200" dirty="0" smtClean="0">
              <a:cs typeface="B Zar" pitchFamily="2" charset="-78"/>
            </a:rPr>
            <a:t>FDI</a:t>
          </a:r>
          <a:r>
            <a:rPr lang="fa-IR" sz="2500" i="0" kern="1200" dirty="0" smtClean="0">
              <a:cs typeface="B Zar" pitchFamily="2" charset="-78"/>
            </a:rPr>
            <a:t> خارجی)</a:t>
          </a:r>
          <a:endParaRPr lang="en-US" sz="2500" i="0" kern="1200" dirty="0">
            <a:cs typeface="B Zar" pitchFamily="2" charset="-78"/>
          </a:endParaRPr>
        </a:p>
        <a:p>
          <a:pPr marL="228600" lvl="1" indent="-228600" algn="justLow" defTabSz="1111250" rtl="1">
            <a:lnSpc>
              <a:spcPct val="90000"/>
            </a:lnSpc>
            <a:spcBef>
              <a:spcPct val="0"/>
            </a:spcBef>
            <a:spcAft>
              <a:spcPct val="15000"/>
            </a:spcAft>
            <a:buChar char="••"/>
          </a:pPr>
          <a:r>
            <a:rPr lang="fa-IR" sz="2500" i="0" kern="1200" dirty="0" smtClean="0">
              <a:cs typeface="B Zar" pitchFamily="2" charset="-78"/>
            </a:rPr>
            <a:t>تشویق ایجاد امکانات تولیدی مشترک در داخل چین برای حوزه‌هایی که ایران از نظر مواد اولیه در آن حوزه‌ها داری مزیت است</a:t>
          </a:r>
          <a:endParaRPr lang="en-US" sz="2500" i="0" kern="1200" dirty="0">
            <a:cs typeface="B Zar" pitchFamily="2" charset="-78"/>
          </a:endParaRPr>
        </a:p>
        <a:p>
          <a:pPr marL="228600" lvl="1" indent="-228600" algn="justLow" defTabSz="1111250" rtl="1">
            <a:lnSpc>
              <a:spcPct val="90000"/>
            </a:lnSpc>
            <a:spcBef>
              <a:spcPct val="0"/>
            </a:spcBef>
            <a:spcAft>
              <a:spcPct val="15000"/>
            </a:spcAft>
            <a:buChar char="••"/>
          </a:pPr>
          <a:r>
            <a:rPr lang="fa-IR" sz="2500" i="0" kern="1200" dirty="0" smtClean="0">
              <a:cs typeface="B Zar" pitchFamily="2" charset="-78"/>
            </a:rPr>
            <a:t>حمایت تعرفه‌ای (برای کوتاه‌مدت) در جهت تقویت تولید و اشتقال در ایران</a:t>
          </a:r>
          <a:endParaRPr lang="en-US" sz="2500" i="0" kern="1200" dirty="0">
            <a:cs typeface="B Zar" pitchFamily="2" charset="-78"/>
          </a:endParaRPr>
        </a:p>
        <a:p>
          <a:pPr marL="228600" lvl="1" indent="-228600" algn="justLow" defTabSz="1111250" rtl="1">
            <a:lnSpc>
              <a:spcPct val="90000"/>
            </a:lnSpc>
            <a:spcBef>
              <a:spcPct val="0"/>
            </a:spcBef>
            <a:spcAft>
              <a:spcPct val="15000"/>
            </a:spcAft>
            <a:buChar char="••"/>
          </a:pPr>
          <a:r>
            <a:rPr lang="fa-IR" sz="2500" i="0" kern="1200" dirty="0" smtClean="0">
              <a:cs typeface="B Zar" pitchFamily="2" charset="-78"/>
            </a:rPr>
            <a:t>برقراری نظام نرخ ارز متناسب با تورم</a:t>
          </a:r>
          <a:endParaRPr lang="en-US" sz="2500" i="0" kern="1200" dirty="0">
            <a:cs typeface="B Zar" pitchFamily="2" charset="-78"/>
          </a:endParaRPr>
        </a:p>
        <a:p>
          <a:pPr marL="228600" lvl="1" indent="-228600" algn="justLow" defTabSz="1111250" rtl="1">
            <a:lnSpc>
              <a:spcPct val="90000"/>
            </a:lnSpc>
            <a:spcBef>
              <a:spcPct val="0"/>
            </a:spcBef>
            <a:spcAft>
              <a:spcPct val="15000"/>
            </a:spcAft>
            <a:buChar char="••"/>
          </a:pPr>
          <a:r>
            <a:rPr lang="fa-IR" sz="2500" i="0" kern="1200" dirty="0" smtClean="0">
              <a:cs typeface="B Zar" pitchFamily="2" charset="-78"/>
            </a:rPr>
            <a:t>توسعۀ آمورش زبان چینی در مؤسسات </a:t>
          </a:r>
          <a:r>
            <a:rPr lang="fa-IR" sz="2500" i="0" kern="1200" dirty="0" smtClean="0">
              <a:cs typeface="B Zar" pitchFamily="2" charset="-78"/>
            </a:rPr>
            <a:t>آموزش </a:t>
          </a:r>
          <a:r>
            <a:rPr lang="fa-IR" sz="2500" i="0" kern="1200" dirty="0" smtClean="0">
              <a:cs typeface="B Zar" pitchFamily="2" charset="-78"/>
            </a:rPr>
            <a:t>عالی ایران و بسط روابط فرهنگی</a:t>
          </a:r>
          <a:endParaRPr lang="en-US" sz="2500" i="0" kern="1200" dirty="0">
            <a:cs typeface="B Zar" pitchFamily="2" charset="-78"/>
          </a:endParaRPr>
        </a:p>
      </dsp:txBody>
      <dsp:txXfrm>
        <a:off x="0" y="854447"/>
        <a:ext cx="8229599" cy="411750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6039E6-98CB-4B41-A7CC-08EA1085177D}">
      <dsp:nvSpPr>
        <dsp:cNvPr id="0" name=""/>
        <dsp:cNvSpPr/>
      </dsp:nvSpPr>
      <dsp:spPr>
        <a:xfrm>
          <a:off x="0" y="676112"/>
          <a:ext cx="8229599" cy="3969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justLow" defTabSz="889000" rtl="1">
            <a:lnSpc>
              <a:spcPct val="90000"/>
            </a:lnSpc>
            <a:spcBef>
              <a:spcPct val="0"/>
            </a:spcBef>
            <a:spcAft>
              <a:spcPct val="15000"/>
            </a:spcAft>
            <a:buChar char="••"/>
          </a:pPr>
          <a:r>
            <a:rPr lang="fa-IR" sz="2000" kern="1200" dirty="0" smtClean="0">
              <a:cs typeface="B Zar" pitchFamily="2" charset="-78"/>
            </a:rPr>
            <a:t>افزایش کارامدی فعالیت‌های تجاری (واردات /صادرات)</a:t>
          </a:r>
          <a:endParaRPr lang="en-US" sz="2000" kern="1200" dirty="0">
            <a:cs typeface="B Zar" pitchFamily="2" charset="-78"/>
          </a:endParaRPr>
        </a:p>
        <a:p>
          <a:pPr marL="228600" lvl="1" indent="-228600" algn="justLow" defTabSz="889000" rtl="1">
            <a:lnSpc>
              <a:spcPct val="90000"/>
            </a:lnSpc>
            <a:spcBef>
              <a:spcPct val="0"/>
            </a:spcBef>
            <a:spcAft>
              <a:spcPct val="15000"/>
            </a:spcAft>
            <a:buChar char="••"/>
          </a:pPr>
          <a:r>
            <a:rPr lang="fa-IR" sz="2000" kern="1200" dirty="0" smtClean="0">
              <a:cs typeface="B Zar" pitchFamily="2" charset="-78"/>
            </a:rPr>
            <a:t>تولید مشترک در خاک چین برای محصولات قابل فروش در ایران ( با استفاده از نیروی انسانی ایرانی مقیم خارج)</a:t>
          </a:r>
          <a:endParaRPr lang="en-US" sz="2000" kern="1200" dirty="0">
            <a:cs typeface="B Zar" pitchFamily="2" charset="-78"/>
          </a:endParaRPr>
        </a:p>
        <a:p>
          <a:pPr marL="228600" lvl="1" indent="-228600" algn="justLow" defTabSz="889000" rtl="1">
            <a:lnSpc>
              <a:spcPct val="90000"/>
            </a:lnSpc>
            <a:spcBef>
              <a:spcPct val="0"/>
            </a:spcBef>
            <a:spcAft>
              <a:spcPct val="15000"/>
            </a:spcAft>
            <a:buChar char="••"/>
          </a:pPr>
          <a:r>
            <a:rPr lang="en-US" sz="2000" kern="1200" dirty="0" smtClean="0">
              <a:cs typeface="B Zar" pitchFamily="2" charset="-78"/>
            </a:rPr>
            <a:t>branding</a:t>
          </a:r>
          <a:r>
            <a:rPr lang="fa-IR" sz="2000" kern="1200" dirty="0" smtClean="0">
              <a:cs typeface="B Zar" pitchFamily="2" charset="-78"/>
            </a:rPr>
            <a:t> کالاهای چینی و اخذ نمایندگی رسمی</a:t>
          </a:r>
          <a:endParaRPr lang="en-US" sz="2000" kern="1200" dirty="0">
            <a:cs typeface="B Zar" pitchFamily="2" charset="-78"/>
          </a:endParaRPr>
        </a:p>
        <a:p>
          <a:pPr marL="228600" lvl="1" indent="-228600" algn="justLow" defTabSz="889000" rtl="1">
            <a:lnSpc>
              <a:spcPct val="90000"/>
            </a:lnSpc>
            <a:spcBef>
              <a:spcPct val="0"/>
            </a:spcBef>
            <a:spcAft>
              <a:spcPct val="15000"/>
            </a:spcAft>
            <a:buChar char="••"/>
          </a:pPr>
          <a:r>
            <a:rPr lang="fa-IR" sz="2000" kern="1200" dirty="0" smtClean="0">
              <a:cs typeface="B Zar" pitchFamily="2" charset="-78"/>
            </a:rPr>
            <a:t>حرکت واردات به سمت کالاهای دارای کیفیت</a:t>
          </a:r>
          <a:endParaRPr lang="en-US" sz="2000" kern="1200" dirty="0">
            <a:cs typeface="B Zar" pitchFamily="2" charset="-78"/>
          </a:endParaRPr>
        </a:p>
        <a:p>
          <a:pPr marL="228600" lvl="1" indent="-228600" algn="justLow" defTabSz="889000" rtl="1">
            <a:lnSpc>
              <a:spcPct val="90000"/>
            </a:lnSpc>
            <a:spcBef>
              <a:spcPct val="0"/>
            </a:spcBef>
            <a:spcAft>
              <a:spcPct val="15000"/>
            </a:spcAft>
            <a:buChar char="••"/>
          </a:pPr>
          <a:r>
            <a:rPr lang="fa-IR" sz="2000" kern="1200" dirty="0" smtClean="0">
              <a:cs typeface="B Zar" pitchFamily="2" charset="-78"/>
            </a:rPr>
            <a:t>توسعۀ روابط متقابل بازارهای سرمایۀ دو کشور (اعطای متقابل مجوزهای فعالیت برای پذیره‌نویسی، کارگزاری، معامله‌گری، پذیرش اوراق بهادار، ....، بیمه‌ها، ابزارهای تأمینی</a:t>
          </a:r>
          <a:endParaRPr lang="en-US" sz="2000" kern="1200" dirty="0">
            <a:cs typeface="B Zar" pitchFamily="2" charset="-78"/>
          </a:endParaRPr>
        </a:p>
        <a:p>
          <a:pPr marL="228600" lvl="1" indent="-228600" algn="justLow" defTabSz="889000" rtl="1">
            <a:lnSpc>
              <a:spcPct val="90000"/>
            </a:lnSpc>
            <a:spcBef>
              <a:spcPct val="0"/>
            </a:spcBef>
            <a:spcAft>
              <a:spcPct val="15000"/>
            </a:spcAft>
            <a:buChar char="••"/>
          </a:pPr>
          <a:r>
            <a:rPr lang="fa-IR" sz="2000" kern="1200" dirty="0" smtClean="0">
              <a:cs typeface="B Zar" pitchFamily="2" charset="-78"/>
            </a:rPr>
            <a:t>توسعۀ روابط متقابل بازارهای پول (مثال: مجوز تأسیس بانک، استفاده از ابزارهای تأمینی)</a:t>
          </a:r>
          <a:endParaRPr lang="en-US" sz="2000" kern="1200" dirty="0">
            <a:cs typeface="B Zar" pitchFamily="2" charset="-78"/>
          </a:endParaRPr>
        </a:p>
      </dsp:txBody>
      <dsp:txXfrm>
        <a:off x="0" y="676112"/>
        <a:ext cx="8229599" cy="3969000"/>
      </dsp:txXfrm>
    </dsp:sp>
    <dsp:sp modelId="{7C99E4EE-CB28-4D50-B426-858E82E5E2F6}">
      <dsp:nvSpPr>
        <dsp:cNvPr id="0" name=""/>
        <dsp:cNvSpPr/>
      </dsp:nvSpPr>
      <dsp:spPr>
        <a:xfrm>
          <a:off x="411479" y="380912"/>
          <a:ext cx="5760720" cy="590400"/>
        </a:xfrm>
        <a:prstGeom prst="round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اصلاح روابط از دیدگاه بحش خصوصی</a:t>
          </a:r>
          <a:endParaRPr lang="en-US" sz="2000" kern="1200" dirty="0">
            <a:cs typeface="B Titr" pitchFamily="2" charset="-78"/>
          </a:endParaRPr>
        </a:p>
      </dsp:txBody>
      <dsp:txXfrm>
        <a:off x="411479" y="380912"/>
        <a:ext cx="5760720" cy="59040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F8FB28-5EB0-44A0-A873-9EA283DC3C3D}">
      <dsp:nvSpPr>
        <dsp:cNvPr id="0" name=""/>
        <dsp:cNvSpPr/>
      </dsp:nvSpPr>
      <dsp:spPr>
        <a:xfrm>
          <a:off x="0" y="650417"/>
          <a:ext cx="8229599" cy="4035149"/>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638708" tIns="437388"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استفاده از امکانات تجاری هنگ‌کنگ و تایوان بر محور روابط با چین</a:t>
          </a:r>
          <a:endParaRPr lang="en-US" sz="2100" kern="1200" dirty="0">
            <a:cs typeface="B Zar" pitchFamily="2" charset="-78"/>
          </a:endParaRPr>
        </a:p>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حرکت از واردات به سمت تولید مشترک با چینی‌ها در خاک ایران برای کاهش هزینه‌ها (ازجمله هزینه‌های تعرفه)</a:t>
          </a:r>
          <a:endParaRPr lang="en-US" sz="2100" kern="1200" dirty="0">
            <a:cs typeface="B Zar" pitchFamily="2" charset="-78"/>
          </a:endParaRPr>
        </a:p>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تغییر نحوۀ برخورد، روحیه برای انجام مذاکرات، انجام معاملات و تسلیم نشدن به قدرت اقتصادی طرف دیگر</a:t>
          </a:r>
          <a:endParaRPr lang="en-US" sz="2100" kern="1200" dirty="0">
            <a:cs typeface="B Zar" pitchFamily="2" charset="-78"/>
          </a:endParaRPr>
        </a:p>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استفاده از نیروی انسانی خارج از کشور در روابط مشترک با چین</a:t>
          </a:r>
          <a:endParaRPr lang="en-US" sz="2100" kern="1200" dirty="0">
            <a:cs typeface="B Zar" pitchFamily="2" charset="-78"/>
          </a:endParaRPr>
        </a:p>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استفاده از مزیت‌های نسبی (مواد اولیه و منابع مالی) برای بسط رابطه با طرف‌های چینی</a:t>
          </a:r>
          <a:endParaRPr lang="en-US" sz="2100" kern="1200" dirty="0">
            <a:cs typeface="B Zar" pitchFamily="2" charset="-78"/>
          </a:endParaRPr>
        </a:p>
        <a:p>
          <a:pPr marL="228600" lvl="1" indent="-228600" algn="justLow" defTabSz="933450" rtl="1">
            <a:lnSpc>
              <a:spcPct val="90000"/>
            </a:lnSpc>
            <a:spcBef>
              <a:spcPct val="0"/>
            </a:spcBef>
            <a:spcAft>
              <a:spcPct val="15000"/>
            </a:spcAft>
            <a:buChar char="••"/>
          </a:pPr>
          <a:endParaRPr lang="en-US" sz="2100" kern="1200" dirty="0">
            <a:cs typeface="B Zar" pitchFamily="2" charset="-78"/>
          </a:endParaRPr>
        </a:p>
      </dsp:txBody>
      <dsp:txXfrm>
        <a:off x="0" y="650417"/>
        <a:ext cx="8229599" cy="4035149"/>
      </dsp:txXfrm>
    </dsp:sp>
    <dsp:sp modelId="{65482427-5436-4D30-A7E8-62AA1C1A363A}">
      <dsp:nvSpPr>
        <dsp:cNvPr id="0" name=""/>
        <dsp:cNvSpPr/>
      </dsp:nvSpPr>
      <dsp:spPr>
        <a:xfrm>
          <a:off x="411479" y="340457"/>
          <a:ext cx="5760720" cy="619920"/>
        </a:xfrm>
        <a:prstGeom prst="round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اصلاح روابط از دیدگاه بحش خصوصی</a:t>
          </a:r>
          <a:endParaRPr lang="en-US" sz="2100" kern="1200" dirty="0">
            <a:cs typeface="B Titr" pitchFamily="2" charset="-78"/>
          </a:endParaRPr>
        </a:p>
      </dsp:txBody>
      <dsp:txXfrm>
        <a:off x="411479" y="340457"/>
        <a:ext cx="5760720" cy="61992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6B45E7-8050-47F7-B5A8-AA210E7534A5}">
      <dsp:nvSpPr>
        <dsp:cNvPr id="0" name=""/>
        <dsp:cNvSpPr/>
      </dsp:nvSpPr>
      <dsp:spPr>
        <a:xfrm>
          <a:off x="0" y="418892"/>
          <a:ext cx="8229599" cy="4498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638708" tIns="437388"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تکیه بر تصمیمات جمعی اتاق بازرگانی برای مقابله با عدم‌تساوی‌ها در رابطۀ اقتصادی مشترک دو کشور</a:t>
          </a:r>
          <a:endParaRPr lang="en-US" sz="2100" kern="1200" dirty="0">
            <a:cs typeface="B Zar" pitchFamily="2" charset="-78"/>
          </a:endParaRPr>
        </a:p>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عدم رقابت غیرضروری در برخوردهای تجاری با چین (به دلیل اتخاذ سیاست‌های تجاری متمرکز و مشترک توسط طرف دیگر)</a:t>
          </a:r>
          <a:endParaRPr lang="en-US" sz="2100" kern="1200" dirty="0">
            <a:cs typeface="B Zar" pitchFamily="2" charset="-78"/>
          </a:endParaRPr>
        </a:p>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اخذ دانش بیشتر از چین، فرهنگ چین، اخلاق چین، .... و تسلط بر زبان. اعزام دانشجو به چین</a:t>
          </a:r>
          <a:endParaRPr lang="en-US" sz="2100" kern="1200" dirty="0">
            <a:cs typeface="B Zar" pitchFamily="2" charset="-78"/>
          </a:endParaRPr>
        </a:p>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سرمایه گذاری مشترک با چینی‌ها در کشورهای ثالث (میزبان9 برای اجرای پروژه های زیربنایی و عمرانی در کشورهای میزبان جهت استفاده از مزیت های نسبی (نیروی کار کارآمد ایرانی در خارج از کشور)</a:t>
          </a:r>
          <a:endParaRPr lang="en-US" sz="2100" kern="1200" dirty="0">
            <a:cs typeface="B Zar" pitchFamily="2" charset="-78"/>
          </a:endParaRPr>
        </a:p>
      </dsp:txBody>
      <dsp:txXfrm>
        <a:off x="0" y="418892"/>
        <a:ext cx="8229599" cy="4498200"/>
      </dsp:txXfrm>
    </dsp:sp>
    <dsp:sp modelId="{382F7158-0E7B-47D6-AD97-74923D026B79}">
      <dsp:nvSpPr>
        <dsp:cNvPr id="0" name=""/>
        <dsp:cNvSpPr/>
      </dsp:nvSpPr>
      <dsp:spPr>
        <a:xfrm>
          <a:off x="411479" y="108932"/>
          <a:ext cx="5760720" cy="619920"/>
        </a:xfrm>
        <a:prstGeom prst="round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اصلاح روابط از دیدگاه بحش خصوصی</a:t>
          </a:r>
          <a:endParaRPr lang="en-US" sz="2100" kern="1200" dirty="0">
            <a:cs typeface="B Titr" pitchFamily="2" charset="-78"/>
          </a:endParaRPr>
        </a:p>
      </dsp:txBody>
      <dsp:txXfrm>
        <a:off x="411479" y="108932"/>
        <a:ext cx="5760720" cy="61992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AC2C66-E712-42B1-B474-B321CC4B0AE4}">
      <dsp:nvSpPr>
        <dsp:cNvPr id="0" name=""/>
        <dsp:cNvSpPr/>
      </dsp:nvSpPr>
      <dsp:spPr>
        <a:xfrm>
          <a:off x="0" y="0"/>
          <a:ext cx="8229599" cy="5026024"/>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نقش بخش مالی </a:t>
          </a:r>
          <a:endParaRPr lang="en-US" sz="5300" kern="1200" dirty="0">
            <a:cs typeface="B Titr" pitchFamily="2" charset="-78"/>
          </a:endParaRPr>
        </a:p>
      </dsp:txBody>
      <dsp:txXfrm>
        <a:off x="0" y="0"/>
        <a:ext cx="8229599" cy="1507807"/>
      </dsp:txXfrm>
    </dsp:sp>
    <dsp:sp modelId="{CC2A1298-88DF-4D9F-98BD-C5B5F067026E}">
      <dsp:nvSpPr>
        <dsp:cNvPr id="0" name=""/>
        <dsp:cNvSpPr/>
      </dsp:nvSpPr>
      <dsp:spPr>
        <a:xfrm>
          <a:off x="822959" y="1508236"/>
          <a:ext cx="6583679" cy="98741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fa-IR" sz="2100" kern="1200" dirty="0" smtClean="0">
              <a:cs typeface="B Zar" pitchFamily="2" charset="-78"/>
            </a:rPr>
            <a:t>نرخ رشد بالا در چین به نرخ رشد انباشت سرمایه مربوط است.</a:t>
          </a:r>
          <a:endParaRPr lang="en-US" sz="2100" kern="1200" dirty="0">
            <a:cs typeface="B Zar" pitchFamily="2" charset="-78"/>
          </a:endParaRPr>
        </a:p>
      </dsp:txBody>
      <dsp:txXfrm>
        <a:off x="822959" y="1508236"/>
        <a:ext cx="6583679" cy="987412"/>
      </dsp:txXfrm>
    </dsp:sp>
    <dsp:sp modelId="{5576FD8E-033E-4D03-AEE7-6D76C9F94865}">
      <dsp:nvSpPr>
        <dsp:cNvPr id="0" name=""/>
        <dsp:cNvSpPr/>
      </dsp:nvSpPr>
      <dsp:spPr>
        <a:xfrm>
          <a:off x="822959" y="2647559"/>
          <a:ext cx="6583679" cy="98741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fa-IR" sz="2100" kern="1200" dirty="0" smtClean="0">
              <a:cs typeface="B Zar" pitchFamily="2" charset="-78"/>
            </a:rPr>
            <a:t>سطح بالایی از توسعۀ مالی در چین در تحقق نرخ رشد اقتصادی مؤثر بوده است.</a:t>
          </a:r>
          <a:endParaRPr lang="en-US" sz="2100" kern="1200" dirty="0">
            <a:cs typeface="B Zar" pitchFamily="2" charset="-78"/>
          </a:endParaRPr>
        </a:p>
      </dsp:txBody>
      <dsp:txXfrm>
        <a:off x="822959" y="2647559"/>
        <a:ext cx="6583679" cy="987412"/>
      </dsp:txXfrm>
    </dsp:sp>
    <dsp:sp modelId="{C13B4EC1-FFFF-44F2-9B09-7A6DD7ED372F}">
      <dsp:nvSpPr>
        <dsp:cNvPr id="0" name=""/>
        <dsp:cNvSpPr/>
      </dsp:nvSpPr>
      <dsp:spPr>
        <a:xfrm>
          <a:off x="822959" y="3786881"/>
          <a:ext cx="6583679" cy="98741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fa-IR" sz="2100" kern="1200" dirty="0" smtClean="0">
              <a:cs typeface="B Zar" pitchFamily="2" charset="-78"/>
            </a:rPr>
            <a:t>رشد بالای بخش واقعی بر توسعۀ بخش مالی تأثیر داشته است.</a:t>
          </a:r>
          <a:endParaRPr lang="en-US" sz="2100" kern="1200" dirty="0">
            <a:cs typeface="B Zar" pitchFamily="2" charset="-78"/>
          </a:endParaRPr>
        </a:p>
      </dsp:txBody>
      <dsp:txXfrm>
        <a:off x="822959" y="3786881"/>
        <a:ext cx="6583679" cy="9874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FF909B-F976-4E93-8162-6CB33ECCD854}">
      <dsp:nvSpPr>
        <dsp:cNvPr id="0" name=""/>
        <dsp:cNvSpPr/>
      </dsp:nvSpPr>
      <dsp:spPr>
        <a:xfrm>
          <a:off x="0" y="63721"/>
          <a:ext cx="6830568" cy="12998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06680" numCol="1" spcCol="1270" anchor="t" anchorCtr="0">
          <a:noAutofit/>
        </a:bodyPr>
        <a:lstStyle/>
        <a:p>
          <a:pPr lvl="0" algn="ctr" defTabSz="1244600" rtl="1">
            <a:lnSpc>
              <a:spcPct val="90000"/>
            </a:lnSpc>
            <a:spcBef>
              <a:spcPct val="0"/>
            </a:spcBef>
            <a:spcAft>
              <a:spcPct val="35000"/>
            </a:spcAft>
          </a:pPr>
          <a:r>
            <a:rPr lang="fa-IR" sz="2800" kern="1200" dirty="0" smtClean="0">
              <a:cs typeface="B Zar" pitchFamily="2" charset="-78"/>
            </a:rPr>
            <a:t>پیش‌بینی‌های صندوق بین‌المللی پول در سال 2011</a:t>
          </a:r>
          <a:endParaRPr lang="fa-IR" sz="2800" kern="1200" dirty="0">
            <a:cs typeface="B Zar" pitchFamily="2" charset="-78"/>
          </a:endParaRPr>
        </a:p>
      </dsp:txBody>
      <dsp:txXfrm>
        <a:off x="0" y="63721"/>
        <a:ext cx="6830568" cy="866582"/>
      </dsp:txXfrm>
    </dsp:sp>
    <dsp:sp modelId="{97A66652-F248-4529-8AAD-2DED630E10D6}">
      <dsp:nvSpPr>
        <dsp:cNvPr id="0" name=""/>
        <dsp:cNvSpPr/>
      </dsp:nvSpPr>
      <dsp:spPr>
        <a:xfrm>
          <a:off x="1399032" y="930303"/>
          <a:ext cx="6830568" cy="40320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99136" rIns="199136" bIns="199136"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smtClean="0">
              <a:cs typeface="B Zar" pitchFamily="2" charset="-78"/>
            </a:rPr>
            <a:t>تا ۵ سال آینده سهم چین در اقتصاد جهانی از ۱۴ درصد در حال حاضر به ۱٨ درصد خواهد رسید</a:t>
          </a:r>
          <a:endParaRPr lang="en-US" sz="2800" kern="1200" dirty="0">
            <a:cs typeface="B Zar" pitchFamily="2" charset="-78"/>
          </a:endParaRPr>
        </a:p>
        <a:p>
          <a:pPr marL="285750" lvl="1" indent="-285750" algn="justLow" defTabSz="1244600" rtl="1">
            <a:lnSpc>
              <a:spcPct val="90000"/>
            </a:lnSpc>
            <a:spcBef>
              <a:spcPct val="0"/>
            </a:spcBef>
            <a:spcAft>
              <a:spcPct val="15000"/>
            </a:spcAft>
            <a:buChar char="••"/>
          </a:pPr>
          <a:r>
            <a:rPr lang="fa-IR" sz="2800" kern="1200" dirty="0" smtClean="0">
              <a:cs typeface="B Zar" pitchFamily="2" charset="-78"/>
            </a:rPr>
            <a:t>تولید ناخالص داخلی چین در سال 2016 به 19 هزار میلیارد دلار خواهد رسید. </a:t>
          </a:r>
          <a:endParaRPr lang="en-US" sz="2800" kern="1200" dirty="0">
            <a:cs typeface="B Zar" pitchFamily="2" charset="-78"/>
          </a:endParaRPr>
        </a:p>
        <a:p>
          <a:pPr marL="285750" lvl="1" indent="-285750" algn="justLow" defTabSz="1244600" rtl="1">
            <a:lnSpc>
              <a:spcPct val="90000"/>
            </a:lnSpc>
            <a:spcBef>
              <a:spcPct val="0"/>
            </a:spcBef>
            <a:spcAft>
              <a:spcPct val="15000"/>
            </a:spcAft>
            <a:buChar char="••"/>
          </a:pPr>
          <a:r>
            <a:rPr lang="fa-IR" sz="2800" kern="1200" dirty="0" smtClean="0">
              <a:cs typeface="B Zar" pitchFamily="2" charset="-78"/>
            </a:rPr>
            <a:t>چین در پنج سال آینده به نخستین اقتصاد جهان تبدیل می‌شود.</a:t>
          </a:r>
          <a:endParaRPr lang="en-US" sz="2800" kern="1200" dirty="0">
            <a:cs typeface="B Zar" pitchFamily="2" charset="-78"/>
          </a:endParaRPr>
        </a:p>
      </dsp:txBody>
      <dsp:txXfrm>
        <a:off x="1399032" y="930303"/>
        <a:ext cx="6830568" cy="40320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5C0FC0-3967-4199-9DB8-587CDA6E7F7F}">
      <dsp:nvSpPr>
        <dsp:cNvPr id="0" name=""/>
        <dsp:cNvSpPr/>
      </dsp:nvSpPr>
      <dsp:spPr>
        <a:xfrm>
          <a:off x="0" y="44132"/>
          <a:ext cx="4937760" cy="4937760"/>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0FF4DCE-96E8-4BD7-861D-B1229B001A2F}">
      <dsp:nvSpPr>
        <dsp:cNvPr id="0" name=""/>
        <dsp:cNvSpPr/>
      </dsp:nvSpPr>
      <dsp:spPr>
        <a:xfrm>
          <a:off x="2468880" y="44132"/>
          <a:ext cx="5760719" cy="493776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kern="1200" dirty="0" smtClean="0">
              <a:cs typeface="B Zar" pitchFamily="2" charset="-78"/>
            </a:rPr>
            <a:t>وجود یک بخش دولتی وسیع. این بخش اکنون نه در صنعت و نه در خدمات دارای اکثریت نیست، اما قلب و مرکز اقتصاد را در اختیار دارد. (هدف در این بخش عبارت است از ایجاد چند موسسه «قهرمان ملی» است که بتوانند دربرابر چند ملیتی‌های خارجی ایستادگی کنند.)؛</a:t>
          </a:r>
          <a:endParaRPr lang="en-US" sz="1600" kern="1200" dirty="0">
            <a:cs typeface="B Zar" pitchFamily="2" charset="-78"/>
          </a:endParaRPr>
        </a:p>
      </dsp:txBody>
      <dsp:txXfrm>
        <a:off x="2468880" y="44132"/>
        <a:ext cx="5760719" cy="1049273"/>
      </dsp:txXfrm>
    </dsp:sp>
    <dsp:sp modelId="{2C210E57-3A81-461E-8B9C-8D4334833D51}">
      <dsp:nvSpPr>
        <dsp:cNvPr id="0" name=""/>
        <dsp:cNvSpPr/>
      </dsp:nvSpPr>
      <dsp:spPr>
        <a:xfrm>
          <a:off x="648080" y="1093406"/>
          <a:ext cx="3641598" cy="364159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B62EEDF-C3CC-4D13-9BA3-BFA4AC7BBFF4}">
      <dsp:nvSpPr>
        <dsp:cNvPr id="0" name=""/>
        <dsp:cNvSpPr/>
      </dsp:nvSpPr>
      <dsp:spPr>
        <a:xfrm>
          <a:off x="2468880" y="1093406"/>
          <a:ext cx="5760719" cy="364159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kern="1200" dirty="0" smtClean="0">
              <a:cs typeface="B Zar" pitchFamily="2" charset="-78"/>
            </a:rPr>
            <a:t>بخش «تعاونی و کلکتیو» که  البته نسبت به بخش  دولتی ضعیف‌تر است و چند وجهی می‌باشد. (تعاونی‌ها، شرکت‌های اقتصادی مختلط و غیره) اما بخش قابل توجهی از جمعیت فعال شهری و بویژه روستایی در این بخش کار می‌کنند؛ </a:t>
          </a:r>
          <a:endParaRPr lang="en-US" sz="1600" kern="1200" dirty="0">
            <a:cs typeface="B Zar" pitchFamily="2" charset="-78"/>
          </a:endParaRPr>
        </a:p>
      </dsp:txBody>
      <dsp:txXfrm>
        <a:off x="2468880" y="1093406"/>
        <a:ext cx="5760719" cy="1049274"/>
      </dsp:txXfrm>
    </dsp:sp>
    <dsp:sp modelId="{4DFAD3AB-B228-44F4-B0E2-D8B36CB3A6BD}">
      <dsp:nvSpPr>
        <dsp:cNvPr id="0" name=""/>
        <dsp:cNvSpPr/>
      </dsp:nvSpPr>
      <dsp:spPr>
        <a:xfrm>
          <a:off x="1296162" y="2142680"/>
          <a:ext cx="2345436" cy="2345436"/>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200B102-4956-4EE5-BA33-8EC41636BF04}">
      <dsp:nvSpPr>
        <dsp:cNvPr id="0" name=""/>
        <dsp:cNvSpPr/>
      </dsp:nvSpPr>
      <dsp:spPr>
        <a:xfrm>
          <a:off x="2468880" y="2142680"/>
          <a:ext cx="5760719" cy="234543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kern="1200" dirty="0" smtClean="0">
              <a:cs typeface="B Zar" pitchFamily="2" charset="-78"/>
            </a:rPr>
            <a:t>بخش خصوصی در حال رشد؛ </a:t>
          </a:r>
          <a:endParaRPr lang="en-US" sz="1600" kern="1200" dirty="0">
            <a:cs typeface="B Zar" pitchFamily="2" charset="-78"/>
          </a:endParaRPr>
        </a:p>
      </dsp:txBody>
      <dsp:txXfrm>
        <a:off x="2468880" y="2142680"/>
        <a:ext cx="5760719" cy="1049274"/>
      </dsp:txXfrm>
    </dsp:sp>
    <dsp:sp modelId="{39B4133E-72FF-46A6-8148-48BE20748AC0}">
      <dsp:nvSpPr>
        <dsp:cNvPr id="0" name=""/>
        <dsp:cNvSpPr/>
      </dsp:nvSpPr>
      <dsp:spPr>
        <a:xfrm>
          <a:off x="1944243" y="3191954"/>
          <a:ext cx="1049274" cy="1049274"/>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5BC6C5F-C601-40A9-98C2-B2382C79095B}">
      <dsp:nvSpPr>
        <dsp:cNvPr id="0" name=""/>
        <dsp:cNvSpPr/>
      </dsp:nvSpPr>
      <dsp:spPr>
        <a:xfrm>
          <a:off x="2468880" y="3191954"/>
          <a:ext cx="5760719" cy="104927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kern="1200" dirty="0" smtClean="0">
              <a:cs typeface="B Zar" pitchFamily="2" charset="-78"/>
            </a:rPr>
            <a:t>بخش اقتصادی که عمدتا اقتصاد بدهکاری است که در اختیار بانک‌هاست که تقریبا تمام آن‌ها دولتی هستند؛ </a:t>
          </a:r>
          <a:endParaRPr lang="en-US" sz="1600" kern="1200" dirty="0">
            <a:cs typeface="B Zar" pitchFamily="2" charset="-78"/>
          </a:endParaRPr>
        </a:p>
      </dsp:txBody>
      <dsp:txXfrm>
        <a:off x="2468880" y="3191954"/>
        <a:ext cx="5760719" cy="104927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38CDD7-CDE3-4A65-9612-DCFFC9E62B5B}">
      <dsp:nvSpPr>
        <dsp:cNvPr id="0" name=""/>
        <dsp:cNvSpPr/>
      </dsp:nvSpPr>
      <dsp:spPr>
        <a:xfrm>
          <a:off x="0" y="44132"/>
          <a:ext cx="4937760" cy="4937760"/>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1F6FCED-3F0A-4FDE-8625-3DCEF5A140E4}">
      <dsp:nvSpPr>
        <dsp:cNvPr id="0" name=""/>
        <dsp:cNvSpPr/>
      </dsp:nvSpPr>
      <dsp:spPr>
        <a:xfrm>
          <a:off x="2468880" y="44132"/>
          <a:ext cx="5760719" cy="493776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Low" defTabSz="711200" rtl="1">
            <a:lnSpc>
              <a:spcPct val="90000"/>
            </a:lnSpc>
            <a:spcBef>
              <a:spcPct val="0"/>
            </a:spcBef>
            <a:spcAft>
              <a:spcPct val="35000"/>
            </a:spcAft>
          </a:pPr>
          <a:r>
            <a:rPr lang="fa-IR" sz="1600" kern="1200" dirty="0" smtClean="0">
              <a:cs typeface="B Zar" pitchFamily="2" charset="-78"/>
            </a:rPr>
            <a:t>سیستم برنامه ریزی که نام آن را به «نظارت اقتصاد کلان» تغییر داده‌اند. این سیستم در بخش کالایی متکی به ابزارهای غیرمستقیم است (انواع گوناگون نرخ مالیات بر موسسات و مصرف، اعتبار و غیره) و بر یک سیستم اعطای موافقت مبتنی است؛ </a:t>
          </a:r>
          <a:endParaRPr lang="en-US" sz="1600" kern="1200" dirty="0">
            <a:cs typeface="B Zar" pitchFamily="2" charset="-78"/>
          </a:endParaRPr>
        </a:p>
      </dsp:txBody>
      <dsp:txXfrm>
        <a:off x="2468880" y="44132"/>
        <a:ext cx="5760719" cy="1049273"/>
      </dsp:txXfrm>
    </dsp:sp>
    <dsp:sp modelId="{A58FFD16-C986-465E-8B0F-B085F3D3B319}">
      <dsp:nvSpPr>
        <dsp:cNvPr id="0" name=""/>
        <dsp:cNvSpPr/>
      </dsp:nvSpPr>
      <dsp:spPr>
        <a:xfrm>
          <a:off x="648080" y="1093406"/>
          <a:ext cx="3641598" cy="364159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F34BF82-8ED9-451B-875D-B5821330BC84}">
      <dsp:nvSpPr>
        <dsp:cNvPr id="0" name=""/>
        <dsp:cNvSpPr/>
      </dsp:nvSpPr>
      <dsp:spPr>
        <a:xfrm>
          <a:off x="2468880" y="1093406"/>
          <a:ext cx="5760719" cy="364159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Low" defTabSz="711200" rtl="1">
            <a:lnSpc>
              <a:spcPct val="90000"/>
            </a:lnSpc>
            <a:spcBef>
              <a:spcPct val="0"/>
            </a:spcBef>
            <a:spcAft>
              <a:spcPct val="35000"/>
            </a:spcAft>
          </a:pPr>
          <a:r>
            <a:rPr lang="fa-IR" sz="1600" kern="1200" dirty="0" smtClean="0">
              <a:cs typeface="B Zar" pitchFamily="2" charset="-78"/>
            </a:rPr>
            <a:t>بخش خدمات عمومی که بودجه قسمت اعظم آن را دولت تامین می‌کند یا در کنترل آن است (دولت بدین منظور چندین بخش «استراتژیک» را تعیین کرده‌است که از جمله شامل انرژی، حمل و نقل و ارتباطات می‌شود)؛</a:t>
          </a:r>
          <a:endParaRPr lang="en-US" sz="1600" kern="1200" dirty="0">
            <a:cs typeface="B Zar" pitchFamily="2" charset="-78"/>
          </a:endParaRPr>
        </a:p>
      </dsp:txBody>
      <dsp:txXfrm>
        <a:off x="2468880" y="1093406"/>
        <a:ext cx="5760719" cy="1049274"/>
      </dsp:txXfrm>
    </dsp:sp>
    <dsp:sp modelId="{18EB8717-C466-4904-8849-D7C4A4BC3031}">
      <dsp:nvSpPr>
        <dsp:cNvPr id="0" name=""/>
        <dsp:cNvSpPr/>
      </dsp:nvSpPr>
      <dsp:spPr>
        <a:xfrm>
          <a:off x="1296162" y="2142680"/>
          <a:ext cx="2345436" cy="2345436"/>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E4A659C-3C7C-4AD5-B60D-1583FBC3D937}">
      <dsp:nvSpPr>
        <dsp:cNvPr id="0" name=""/>
        <dsp:cNvSpPr/>
      </dsp:nvSpPr>
      <dsp:spPr>
        <a:xfrm>
          <a:off x="2468880" y="2142680"/>
          <a:ext cx="5760719" cy="234543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Low" defTabSz="711200" rtl="1">
            <a:lnSpc>
              <a:spcPct val="90000"/>
            </a:lnSpc>
            <a:spcBef>
              <a:spcPct val="0"/>
            </a:spcBef>
            <a:spcAft>
              <a:spcPct val="35000"/>
            </a:spcAft>
          </a:pPr>
          <a:r>
            <a:rPr lang="fa-IR" sz="1600" kern="1200" dirty="0" smtClean="0">
              <a:cs typeface="B Zar" pitchFamily="2" charset="-78"/>
            </a:rPr>
            <a:t>سیاست اقتصادی اراده گرایانه. مثلا عدم استقلال بانک مرکزی؛</a:t>
          </a:r>
          <a:endParaRPr lang="en-US" sz="1600" kern="1200" dirty="0">
            <a:cs typeface="B Zar" pitchFamily="2" charset="-78"/>
          </a:endParaRPr>
        </a:p>
      </dsp:txBody>
      <dsp:txXfrm>
        <a:off x="2468880" y="2142680"/>
        <a:ext cx="5760719" cy="1049274"/>
      </dsp:txXfrm>
    </dsp:sp>
    <dsp:sp modelId="{007FEA64-4074-4717-9A6C-92A95B2AFDF6}">
      <dsp:nvSpPr>
        <dsp:cNvPr id="0" name=""/>
        <dsp:cNvSpPr/>
      </dsp:nvSpPr>
      <dsp:spPr>
        <a:xfrm>
          <a:off x="1944243" y="3191954"/>
          <a:ext cx="1049274" cy="1049274"/>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6FB6195-374E-422A-B16C-163BC0626109}">
      <dsp:nvSpPr>
        <dsp:cNvPr id="0" name=""/>
        <dsp:cNvSpPr/>
      </dsp:nvSpPr>
      <dsp:spPr>
        <a:xfrm>
          <a:off x="2468880" y="3191954"/>
          <a:ext cx="5760719" cy="104927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Low" defTabSz="711200" rtl="1">
            <a:lnSpc>
              <a:spcPct val="90000"/>
            </a:lnSpc>
            <a:spcBef>
              <a:spcPct val="0"/>
            </a:spcBef>
            <a:spcAft>
              <a:spcPct val="35000"/>
            </a:spcAft>
          </a:pPr>
          <a:r>
            <a:rPr lang="fa-IR" sz="1600" kern="1200" dirty="0" smtClean="0">
              <a:cs typeface="B Zar" pitchFamily="2" charset="-78"/>
            </a:rPr>
            <a:t>مالکیت عمومی زمین. زمین‌های کشاورزی تحت بهره برداری خانوارهاست که نیمی از جمعیت کشور را تشکیل می‌دهند.</a:t>
          </a:r>
          <a:endParaRPr lang="en-US" sz="1600" kern="1200" dirty="0">
            <a:cs typeface="B Zar" pitchFamily="2" charset="-78"/>
          </a:endParaRPr>
        </a:p>
      </dsp:txBody>
      <dsp:txXfrm>
        <a:off x="2468880" y="3191954"/>
        <a:ext cx="5760719" cy="104927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BC5F04-22AE-4482-A39F-5963CF5616F3}">
      <dsp:nvSpPr>
        <dsp:cNvPr id="0" name=""/>
        <dsp:cNvSpPr/>
      </dsp:nvSpPr>
      <dsp:spPr>
        <a:xfrm>
          <a:off x="0" y="0"/>
          <a:ext cx="8229600" cy="5026025"/>
        </a:xfrm>
        <a:prstGeom prst="roundRect">
          <a:avLst>
            <a:gd name="adj" fmla="val 85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3900754" numCol="1" spcCol="1270" anchor="t"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مجرای تجارت</a:t>
          </a:r>
          <a:endParaRPr lang="en-US" sz="3700" kern="1200" dirty="0">
            <a:cs typeface="B Zar" pitchFamily="2" charset="-78"/>
          </a:endParaRPr>
        </a:p>
      </dsp:txBody>
      <dsp:txXfrm>
        <a:off x="0" y="0"/>
        <a:ext cx="8229600" cy="5026025"/>
      </dsp:txXfrm>
    </dsp:sp>
    <dsp:sp modelId="{F0B9EB77-992B-4C2E-994E-B3EDE26593A8}">
      <dsp:nvSpPr>
        <dsp:cNvPr id="0" name=""/>
        <dsp:cNvSpPr/>
      </dsp:nvSpPr>
      <dsp:spPr>
        <a:xfrm>
          <a:off x="205740" y="1256506"/>
          <a:ext cx="7818120" cy="3518217"/>
        </a:xfrm>
        <a:prstGeom prst="roundRect">
          <a:avLst>
            <a:gd name="adj" fmla="val 105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2234068" numCol="1" spcCol="1270" anchor="t"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مجرای مالی</a:t>
          </a:r>
          <a:endParaRPr lang="en-US" sz="3700" kern="1200" dirty="0">
            <a:cs typeface="B Zar" pitchFamily="2" charset="-78"/>
          </a:endParaRPr>
        </a:p>
      </dsp:txBody>
      <dsp:txXfrm>
        <a:off x="205740" y="1256506"/>
        <a:ext cx="7818120" cy="3518217"/>
      </dsp:txXfrm>
    </dsp:sp>
    <dsp:sp modelId="{7CC6FC8A-CBFF-4DD5-B4C0-D37D16ABD05D}">
      <dsp:nvSpPr>
        <dsp:cNvPr id="0" name=""/>
        <dsp:cNvSpPr/>
      </dsp:nvSpPr>
      <dsp:spPr>
        <a:xfrm>
          <a:off x="411480" y="2513012"/>
          <a:ext cx="7406640" cy="2010410"/>
        </a:xfrm>
        <a:prstGeom prst="roundRect">
          <a:avLst>
            <a:gd name="adj" fmla="val 105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263144" numCol="1" spcCol="1270" anchor="t"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مجرای قیمت کالاهای اساسی</a:t>
          </a:r>
          <a:endParaRPr lang="en-US" sz="3700" kern="1200" dirty="0">
            <a:cs typeface="B Zar" pitchFamily="2" charset="-78"/>
          </a:endParaRPr>
        </a:p>
      </dsp:txBody>
      <dsp:txXfrm>
        <a:off x="411480" y="2513012"/>
        <a:ext cx="7406640" cy="201041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507C87-D552-4A74-AE4E-6A9AB6F33051}">
      <dsp:nvSpPr>
        <dsp:cNvPr id="0" name=""/>
        <dsp:cNvSpPr/>
      </dsp:nvSpPr>
      <dsp:spPr>
        <a:xfrm>
          <a:off x="0" y="132260"/>
          <a:ext cx="6830568" cy="228765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0472" tIns="220472" rIns="220472" bIns="118110" numCol="1" spcCol="1270" anchor="t" anchorCtr="0">
          <a:noAutofit/>
        </a:bodyPr>
        <a:lstStyle/>
        <a:p>
          <a:pPr lvl="0" algn="justLow" defTabSz="1377950" rtl="1">
            <a:lnSpc>
              <a:spcPct val="90000"/>
            </a:lnSpc>
            <a:spcBef>
              <a:spcPct val="0"/>
            </a:spcBef>
            <a:spcAft>
              <a:spcPct val="35000"/>
            </a:spcAft>
          </a:pPr>
          <a:r>
            <a:rPr lang="fa-IR" sz="3100" kern="1200" dirty="0" smtClean="0">
              <a:cs typeface="B Zar" pitchFamily="2" charset="-78"/>
            </a:rPr>
            <a:t>رابطۀ تجاری ایران با چین همانند روابط کشورهای در حال توسعه با کشورهای توسعه‌یافته است:</a:t>
          </a:r>
          <a:endParaRPr lang="en-US" sz="3100" kern="1200" dirty="0">
            <a:cs typeface="B Zar" pitchFamily="2" charset="-78"/>
          </a:endParaRPr>
        </a:p>
      </dsp:txBody>
      <dsp:txXfrm>
        <a:off x="0" y="132260"/>
        <a:ext cx="6830568" cy="1525103"/>
      </dsp:txXfrm>
    </dsp:sp>
    <dsp:sp modelId="{E7698C24-2C38-4B95-9C29-FEE3EB8E3DFE}">
      <dsp:nvSpPr>
        <dsp:cNvPr id="0" name=""/>
        <dsp:cNvSpPr/>
      </dsp:nvSpPr>
      <dsp:spPr>
        <a:xfrm>
          <a:off x="1399032" y="1657364"/>
          <a:ext cx="6830568" cy="3236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0472" tIns="220472" rIns="220472" bIns="220472" numCol="1" spcCol="1270" anchor="t" anchorCtr="0">
          <a:noAutofit/>
        </a:bodyPr>
        <a:lstStyle/>
        <a:p>
          <a:pPr marL="285750" lvl="1" indent="-285750" algn="justLow" defTabSz="1377950" rtl="1">
            <a:lnSpc>
              <a:spcPct val="90000"/>
            </a:lnSpc>
            <a:spcBef>
              <a:spcPct val="0"/>
            </a:spcBef>
            <a:spcAft>
              <a:spcPct val="15000"/>
            </a:spcAft>
            <a:buChar char="••"/>
          </a:pPr>
          <a:r>
            <a:rPr lang="fa-IR" sz="3100" kern="1200" dirty="0" smtClean="0">
              <a:cs typeface="B Zar" pitchFamily="2" charset="-78"/>
            </a:rPr>
            <a:t>واردات ایران از چین اغلب شامل مصنوعات می‌شود.</a:t>
          </a:r>
          <a:endParaRPr lang="en-US" sz="3100" kern="1200" dirty="0">
            <a:cs typeface="B Zar" pitchFamily="2" charset="-78"/>
          </a:endParaRPr>
        </a:p>
        <a:p>
          <a:pPr marL="285750" lvl="1" indent="-285750" algn="justLow" defTabSz="1377950" rtl="1">
            <a:lnSpc>
              <a:spcPct val="90000"/>
            </a:lnSpc>
            <a:spcBef>
              <a:spcPct val="0"/>
            </a:spcBef>
            <a:spcAft>
              <a:spcPct val="15000"/>
            </a:spcAft>
            <a:buChar char="••"/>
          </a:pPr>
          <a:r>
            <a:rPr lang="fa-IR" sz="3100" kern="1200" dirty="0" smtClean="0">
              <a:cs typeface="B Zar" pitchFamily="2" charset="-78"/>
            </a:rPr>
            <a:t>صادرات ایران به چین اغلب شامل مواد اولیه است.</a:t>
          </a:r>
          <a:endParaRPr lang="en-US" sz="3100" kern="1200" dirty="0">
            <a:cs typeface="B Zar" pitchFamily="2" charset="-78"/>
          </a:endParaRPr>
        </a:p>
        <a:p>
          <a:pPr marL="285750" lvl="1" indent="-285750" algn="justLow" defTabSz="1377950" rtl="1">
            <a:lnSpc>
              <a:spcPct val="90000"/>
            </a:lnSpc>
            <a:spcBef>
              <a:spcPct val="0"/>
            </a:spcBef>
            <a:spcAft>
              <a:spcPct val="15000"/>
            </a:spcAft>
            <a:buChar char="••"/>
          </a:pPr>
          <a:r>
            <a:rPr lang="fa-IR" sz="3100" kern="1200" dirty="0" smtClean="0">
              <a:cs typeface="B Zar" pitchFamily="2" charset="-78"/>
            </a:rPr>
            <a:t>11 درصد از نیاز انرژی چین از ایران تأمین می‌شود.</a:t>
          </a:r>
          <a:endParaRPr lang="en-US" sz="3100" kern="1200" dirty="0">
            <a:cs typeface="B Zar" pitchFamily="2" charset="-78"/>
          </a:endParaRPr>
        </a:p>
      </dsp:txBody>
      <dsp:txXfrm>
        <a:off x="1399032" y="1657364"/>
        <a:ext cx="6830568" cy="32364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015EB9-C8BC-4BD8-B901-E3A9510B2A19}">
      <dsp:nvSpPr>
        <dsp:cNvPr id="0" name=""/>
        <dsp:cNvSpPr/>
      </dsp:nvSpPr>
      <dsp:spPr>
        <a:xfrm>
          <a:off x="0" y="32661"/>
          <a:ext cx="8229600" cy="9230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fa-IR" sz="3000" kern="1200" dirty="0" smtClean="0">
              <a:cs typeface="B Zar" pitchFamily="2" charset="-78"/>
            </a:rPr>
            <a:t>جذب سرمایۀ بسیار در گذشته (ادامه دارد.)</a:t>
          </a:r>
          <a:endParaRPr lang="en-US" sz="3000" kern="1200" dirty="0">
            <a:cs typeface="B Zar" pitchFamily="2" charset="-78"/>
          </a:endParaRPr>
        </a:p>
      </dsp:txBody>
      <dsp:txXfrm>
        <a:off x="0" y="32661"/>
        <a:ext cx="8229600" cy="923020"/>
      </dsp:txXfrm>
    </dsp:sp>
    <dsp:sp modelId="{82BD6E6B-E6B3-423C-A8AD-19B07C7D4E6E}">
      <dsp:nvSpPr>
        <dsp:cNvPr id="0" name=""/>
        <dsp:cNvSpPr/>
      </dsp:nvSpPr>
      <dsp:spPr>
        <a:xfrm>
          <a:off x="0" y="1042082"/>
          <a:ext cx="8229600" cy="9230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fa-IR" sz="3000" kern="1200" dirty="0" smtClean="0">
              <a:cs typeface="B Zar" pitchFamily="2" charset="-78"/>
            </a:rPr>
            <a:t>احتمال سرمایه‌گذاری مستقیم خارجی در ایران</a:t>
          </a:r>
          <a:endParaRPr lang="en-US" sz="3000" kern="1200" dirty="0">
            <a:cs typeface="B Zar" pitchFamily="2" charset="-78"/>
          </a:endParaRPr>
        </a:p>
      </dsp:txBody>
      <dsp:txXfrm>
        <a:off x="0" y="1042082"/>
        <a:ext cx="8229600" cy="923020"/>
      </dsp:txXfrm>
    </dsp:sp>
    <dsp:sp modelId="{9699808F-C671-4721-98E2-B30B97848CD2}">
      <dsp:nvSpPr>
        <dsp:cNvPr id="0" name=""/>
        <dsp:cNvSpPr/>
      </dsp:nvSpPr>
      <dsp:spPr>
        <a:xfrm>
          <a:off x="0" y="2051502"/>
          <a:ext cx="8229600" cy="9230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fa-IR" sz="3000" kern="1200" dirty="0" smtClean="0">
              <a:cs typeface="B Zar" pitchFamily="2" charset="-78"/>
            </a:rPr>
            <a:t>احتمال توسعۀ روابط مالی (بانک، بیمه، بازار سرمایه)</a:t>
          </a:r>
          <a:endParaRPr lang="en-US" sz="3000" kern="1200" dirty="0">
            <a:cs typeface="B Zar" pitchFamily="2" charset="-78"/>
          </a:endParaRPr>
        </a:p>
      </dsp:txBody>
      <dsp:txXfrm>
        <a:off x="0" y="2051502"/>
        <a:ext cx="8229600" cy="923020"/>
      </dsp:txXfrm>
    </dsp:sp>
    <dsp:sp modelId="{0E75CF43-F23C-4DFA-9C4C-54DC077D9DA8}">
      <dsp:nvSpPr>
        <dsp:cNvPr id="0" name=""/>
        <dsp:cNvSpPr/>
      </dsp:nvSpPr>
      <dsp:spPr>
        <a:xfrm>
          <a:off x="0" y="3060922"/>
          <a:ext cx="8229600" cy="9230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fa-IR" sz="3000" kern="1200" dirty="0" smtClean="0">
              <a:cs typeface="B Zar" pitchFamily="2" charset="-78"/>
            </a:rPr>
            <a:t>نرخ‌های برابری ارز</a:t>
          </a:r>
          <a:endParaRPr lang="en-US" sz="3000" kern="1200" dirty="0">
            <a:cs typeface="B Zar" pitchFamily="2" charset="-78"/>
          </a:endParaRPr>
        </a:p>
      </dsp:txBody>
      <dsp:txXfrm>
        <a:off x="0" y="3060922"/>
        <a:ext cx="8229600" cy="923020"/>
      </dsp:txXfrm>
    </dsp:sp>
    <dsp:sp modelId="{061C22AD-C498-4AA2-9230-AE28F6282142}">
      <dsp:nvSpPr>
        <dsp:cNvPr id="0" name=""/>
        <dsp:cNvSpPr/>
      </dsp:nvSpPr>
      <dsp:spPr>
        <a:xfrm>
          <a:off x="0" y="4070342"/>
          <a:ext cx="8229600" cy="9230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fa-IR" sz="3000" kern="1200" dirty="0" smtClean="0">
              <a:cs typeface="B Zar" pitchFamily="2" charset="-78"/>
            </a:rPr>
            <a:t>کاهش جریان سرمایه به سمت ایران (تقصیر چین نیست)</a:t>
          </a:r>
          <a:endParaRPr lang="en-US" sz="3000" kern="1200" dirty="0">
            <a:cs typeface="B Zar" pitchFamily="2" charset="-78"/>
          </a:endParaRPr>
        </a:p>
      </dsp:txBody>
      <dsp:txXfrm>
        <a:off x="0" y="4070342"/>
        <a:ext cx="8229600" cy="9230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5B9118-A91E-498A-8121-A4760027EC3F}">
      <dsp:nvSpPr>
        <dsp:cNvPr id="0" name=""/>
        <dsp:cNvSpPr/>
      </dsp:nvSpPr>
      <dsp:spPr>
        <a:xfrm>
          <a:off x="0" y="25772"/>
          <a:ext cx="8229600" cy="2419560"/>
        </a:xfrm>
        <a:prstGeom prst="round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justLow" defTabSz="2089150" rtl="1">
            <a:lnSpc>
              <a:spcPct val="90000"/>
            </a:lnSpc>
            <a:spcBef>
              <a:spcPct val="0"/>
            </a:spcBef>
            <a:spcAft>
              <a:spcPct val="35000"/>
            </a:spcAft>
          </a:pPr>
          <a:r>
            <a:rPr lang="fa-IR" sz="4700" kern="1200" dirty="0" smtClean="0">
              <a:cs typeface="B Zar" pitchFamily="2" charset="-78"/>
            </a:rPr>
            <a:t>مصرف بالای چین در کشورهای در حال توسعه قیمت مواد اولیه را بالا برده است.</a:t>
          </a:r>
          <a:endParaRPr lang="en-US" sz="4700" kern="1200" dirty="0">
            <a:cs typeface="B Zar" pitchFamily="2" charset="-78"/>
          </a:endParaRPr>
        </a:p>
      </dsp:txBody>
      <dsp:txXfrm>
        <a:off x="0" y="25772"/>
        <a:ext cx="8229600" cy="2419560"/>
      </dsp:txXfrm>
    </dsp:sp>
    <dsp:sp modelId="{DA41C6EE-0EFA-4440-A2B8-E1BA379E875D}">
      <dsp:nvSpPr>
        <dsp:cNvPr id="0" name=""/>
        <dsp:cNvSpPr/>
      </dsp:nvSpPr>
      <dsp:spPr>
        <a:xfrm>
          <a:off x="0" y="2580692"/>
          <a:ext cx="8229600" cy="2419560"/>
        </a:xfrm>
        <a:prstGeom prst="roundRect">
          <a:avLst/>
        </a:prstGeom>
        <a:solidFill>
          <a:schemeClr val="accent3">
            <a:hueOff val="11624607"/>
            <a:satOff val="-37145"/>
            <a:lumOff val="-9412"/>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justLow" defTabSz="2089150" rtl="1">
            <a:lnSpc>
              <a:spcPct val="90000"/>
            </a:lnSpc>
            <a:spcBef>
              <a:spcPct val="0"/>
            </a:spcBef>
            <a:spcAft>
              <a:spcPct val="35000"/>
            </a:spcAft>
          </a:pPr>
          <a:r>
            <a:rPr lang="fa-IR" sz="4700" kern="1200" dirty="0" smtClean="0">
              <a:cs typeface="B Zar" pitchFamily="2" charset="-78"/>
            </a:rPr>
            <a:t>چین باعث شده ایران بیش از گذشته نیازمند صادرات مواد اولیه و کالاهای اساسی باشد.</a:t>
          </a:r>
          <a:endParaRPr lang="en-US" sz="4700" kern="1200" dirty="0">
            <a:cs typeface="B Zar" pitchFamily="2" charset="-78"/>
          </a:endParaRPr>
        </a:p>
      </dsp:txBody>
      <dsp:txXfrm>
        <a:off x="0" y="2580692"/>
        <a:ext cx="8229600" cy="241956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4A1B13-1707-41A3-B3F5-6FF92E076476}">
      <dsp:nvSpPr>
        <dsp:cNvPr id="0" name=""/>
        <dsp:cNvSpPr/>
      </dsp:nvSpPr>
      <dsp:spPr>
        <a:xfrm>
          <a:off x="0" y="79471"/>
          <a:ext cx="6830568" cy="1090623"/>
        </a:xfrm>
        <a:prstGeom prst="roundRect">
          <a:avLst>
            <a:gd name="adj" fmla="val 10000"/>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87630" numCol="1" spcCol="1270" anchor="t" anchorCtr="0">
          <a:noAutofit/>
        </a:bodyPr>
        <a:lstStyle/>
        <a:p>
          <a:pPr lvl="0" algn="ctr" defTabSz="1022350" rtl="1">
            <a:lnSpc>
              <a:spcPct val="90000"/>
            </a:lnSpc>
            <a:spcBef>
              <a:spcPct val="0"/>
            </a:spcBef>
            <a:spcAft>
              <a:spcPct val="35000"/>
            </a:spcAft>
          </a:pPr>
          <a:r>
            <a:rPr lang="fa-IR" sz="2300" kern="1200" dirty="0" smtClean="0">
              <a:cs typeface="B Titr" pitchFamily="2" charset="-78"/>
            </a:rPr>
            <a:t>آموزه‌ها</a:t>
          </a:r>
          <a:endParaRPr lang="en-US" sz="2300" kern="1200" dirty="0">
            <a:cs typeface="B Titr" pitchFamily="2" charset="-78"/>
          </a:endParaRPr>
        </a:p>
      </dsp:txBody>
      <dsp:txXfrm>
        <a:off x="0" y="79471"/>
        <a:ext cx="6830568" cy="727082"/>
      </dsp:txXfrm>
    </dsp:sp>
    <dsp:sp modelId="{AA355E8E-8ADD-4899-B354-CA7D12D1371C}">
      <dsp:nvSpPr>
        <dsp:cNvPr id="0" name=""/>
        <dsp:cNvSpPr/>
      </dsp:nvSpPr>
      <dsp:spPr>
        <a:xfrm>
          <a:off x="1399032" y="806553"/>
          <a:ext cx="6830568" cy="4140000"/>
        </a:xfrm>
        <a:prstGeom prst="roundRect">
          <a:avLst>
            <a:gd name="adj" fmla="val 10000"/>
          </a:avLst>
        </a:prstGeom>
        <a:solidFill>
          <a:schemeClr val="lt1">
            <a:alpha val="90000"/>
            <a:hueOff val="0"/>
            <a:satOff val="0"/>
            <a:lumOff val="0"/>
            <a:alphaOff val="0"/>
          </a:schemeClr>
        </a:solidFill>
        <a:ln w="9525" cap="flat" cmpd="sng" algn="ctr">
          <a:solidFill>
            <a:schemeClr val="accent2">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r" defTabSz="1022350" rtl="1">
            <a:lnSpc>
              <a:spcPct val="90000"/>
            </a:lnSpc>
            <a:spcBef>
              <a:spcPct val="0"/>
            </a:spcBef>
            <a:spcAft>
              <a:spcPct val="15000"/>
            </a:spcAft>
            <a:buChar char="••"/>
          </a:pPr>
          <a:r>
            <a:rPr lang="fa-IR" sz="2300" kern="1200" dirty="0" smtClean="0">
              <a:cs typeface="B Zar" pitchFamily="2" charset="-78"/>
            </a:rPr>
            <a:t>رشد مبتنی بر اقتصاد بازار و در چارچوب استراتژی منظم</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fa-IR" sz="2300" kern="1200" dirty="0" smtClean="0">
              <a:cs typeface="B Zar" pitchFamily="2" charset="-78"/>
            </a:rPr>
            <a:t>وجود سیاست پولی قاعده‌مند (کنترل تورم در توازن با اشتغال)</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fa-IR" sz="2300" kern="1200" dirty="0" smtClean="0">
              <a:cs typeface="B Zar" pitchFamily="2" charset="-78"/>
            </a:rPr>
            <a:t>قیمت‌گذاری ارز</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fa-IR" sz="2300" kern="1200" dirty="0" smtClean="0">
              <a:cs typeface="B Zar" pitchFamily="2" charset="-78"/>
            </a:rPr>
            <a:t>جذب سرمایۀ خارجی</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fa-IR" sz="2300" kern="1200" dirty="0" smtClean="0">
              <a:cs typeface="B Zar" pitchFamily="2" charset="-78"/>
            </a:rPr>
            <a:t>انضباط مالی دولت</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fa-IR" sz="2300" kern="1200" dirty="0" smtClean="0">
              <a:cs typeface="B Zar" pitchFamily="2" charset="-78"/>
            </a:rPr>
            <a:t>توسعۀ بخش خصوصی متکی به حمایت‌های دائمی دولت</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fa-IR" sz="2300" kern="1200" dirty="0" smtClean="0">
              <a:cs typeface="B Zar" pitchFamily="2" charset="-78"/>
            </a:rPr>
            <a:t>استفاده از نیروی انسانی خارج از کشور</a:t>
          </a:r>
          <a:endParaRPr lang="en-US" sz="2300" kern="1200" dirty="0">
            <a:cs typeface="B Zar" pitchFamily="2" charset="-78"/>
          </a:endParaRPr>
        </a:p>
      </dsp:txBody>
      <dsp:txXfrm>
        <a:off x="1399032" y="806553"/>
        <a:ext cx="6830568" cy="4140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7/12/2011</a:t>
            </a:fld>
            <a:endParaRPr lang="en-US"/>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61807874-5299-41B2-A37A-6AA3547857F4}" type="slidenum">
              <a:rPr lang="en-US" smtClean="0"/>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27</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7/12/2011</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7/12/2011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7/12/2011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7/12/2011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7/12/2011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7/12/2011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7/12/2011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7/12/2011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7/12/2011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7/12/2011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7/12/2011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7/12/2011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7/12/2011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7/12/2011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7/12/2011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7/12/2011</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24.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image" Target="../media/image29.jpeg"/><Relationship Id="rId5" Type="http://schemas.openxmlformats.org/officeDocument/2006/relationships/diagramQuickStyle" Target="../diagrams/quickStyle11.xml"/><Relationship Id="rId10" Type="http://schemas.openxmlformats.org/officeDocument/2006/relationships/image" Target="../media/image28.jpeg"/><Relationship Id="rId4" Type="http://schemas.openxmlformats.org/officeDocument/2006/relationships/diagramLayout" Target="../diagrams/layout11.xml"/><Relationship Id="rId9" Type="http://schemas.openxmlformats.org/officeDocument/2006/relationships/image" Target="../media/image27.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5.png"/><Relationship Id="rId12"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7.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Unicode MS" pitchFamily="34" charset="-128"/>
                <a:ea typeface="Arial Unicode MS" pitchFamily="34" charset="-128"/>
                <a:cs typeface="B Bardiya" pitchFamily="2" charset="-78"/>
              </a:rPr>
              <a:t>بسم‌الله الرحمن الرحیم</a:t>
            </a:r>
            <a:endParaRPr lang="fa-IR"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Unicode MS" pitchFamily="34" charset="-128"/>
              <a:ea typeface="Arial Unicode MS" pitchFamily="34" charset="-128"/>
              <a:cs typeface="B Bardiya"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ویژگی‌های ساختاری اقتصاد چین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B85C0FC0-3967-4199-9DB8-587CDA6E7F7F}"/>
                                            </p:graphicEl>
                                          </p:spTgt>
                                        </p:tgtEl>
                                        <p:attrNameLst>
                                          <p:attrName>style.visibility</p:attrName>
                                        </p:attrNameLst>
                                      </p:cBhvr>
                                      <p:to>
                                        <p:strVal val="visible"/>
                                      </p:to>
                                    </p:set>
                                    <p:animEffect transition="in" filter="fade">
                                      <p:cBhvr>
                                        <p:cTn id="7" dur="1000"/>
                                        <p:tgtEl>
                                          <p:spTgt spid="5">
                                            <p:graphicEl>
                                              <a:dgm id="{B85C0FC0-3967-4199-9DB8-587CDA6E7F7F}"/>
                                            </p:graphicEl>
                                          </p:spTgt>
                                        </p:tgtEl>
                                      </p:cBhvr>
                                    </p:animEffect>
                                    <p:anim calcmode="lin" valueType="num">
                                      <p:cBhvr>
                                        <p:cTn id="8" dur="1000" fill="hold"/>
                                        <p:tgtEl>
                                          <p:spTgt spid="5">
                                            <p:graphicEl>
                                              <a:dgm id="{B85C0FC0-3967-4199-9DB8-587CDA6E7F7F}"/>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B85C0FC0-3967-4199-9DB8-587CDA6E7F7F}"/>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graphicEl>
                                              <a:dgm id="{70FF4DCE-96E8-4BD7-861D-B1229B001A2F}"/>
                                            </p:graphicEl>
                                          </p:spTgt>
                                        </p:tgtEl>
                                        <p:attrNameLst>
                                          <p:attrName>style.visibility</p:attrName>
                                        </p:attrNameLst>
                                      </p:cBhvr>
                                      <p:to>
                                        <p:strVal val="visible"/>
                                      </p:to>
                                    </p:set>
                                    <p:animEffect transition="in" filter="fade">
                                      <p:cBhvr>
                                        <p:cTn id="12" dur="1000"/>
                                        <p:tgtEl>
                                          <p:spTgt spid="5">
                                            <p:graphicEl>
                                              <a:dgm id="{70FF4DCE-96E8-4BD7-861D-B1229B001A2F}"/>
                                            </p:graphicEl>
                                          </p:spTgt>
                                        </p:tgtEl>
                                      </p:cBhvr>
                                    </p:animEffect>
                                    <p:anim calcmode="lin" valueType="num">
                                      <p:cBhvr>
                                        <p:cTn id="13" dur="1000" fill="hold"/>
                                        <p:tgtEl>
                                          <p:spTgt spid="5">
                                            <p:graphicEl>
                                              <a:dgm id="{70FF4DCE-96E8-4BD7-861D-B1229B001A2F}"/>
                                            </p:graphicEl>
                                          </p:spTgt>
                                        </p:tgtEl>
                                        <p:attrNameLst>
                                          <p:attrName>ppt_x</p:attrName>
                                        </p:attrNameLst>
                                      </p:cBhvr>
                                      <p:tavLst>
                                        <p:tav tm="0">
                                          <p:val>
                                            <p:strVal val="#ppt_x"/>
                                          </p:val>
                                        </p:tav>
                                        <p:tav tm="100000">
                                          <p:val>
                                            <p:strVal val="#ppt_x"/>
                                          </p:val>
                                        </p:tav>
                                      </p:tavLst>
                                    </p:anim>
                                    <p:anim calcmode="lin" valueType="num">
                                      <p:cBhvr>
                                        <p:cTn id="14" dur="1000" fill="hold"/>
                                        <p:tgtEl>
                                          <p:spTgt spid="5">
                                            <p:graphicEl>
                                              <a:dgm id="{70FF4DCE-96E8-4BD7-861D-B1229B001A2F}"/>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graphicEl>
                                              <a:dgm id="{2C210E57-3A81-461E-8B9C-8D4334833D51}"/>
                                            </p:graphicEl>
                                          </p:spTgt>
                                        </p:tgtEl>
                                        <p:attrNameLst>
                                          <p:attrName>style.visibility</p:attrName>
                                        </p:attrNameLst>
                                      </p:cBhvr>
                                      <p:to>
                                        <p:strVal val="visible"/>
                                      </p:to>
                                    </p:set>
                                    <p:animEffect transition="in" filter="fade">
                                      <p:cBhvr>
                                        <p:cTn id="19" dur="1000"/>
                                        <p:tgtEl>
                                          <p:spTgt spid="5">
                                            <p:graphicEl>
                                              <a:dgm id="{2C210E57-3A81-461E-8B9C-8D4334833D51}"/>
                                            </p:graphicEl>
                                          </p:spTgt>
                                        </p:tgtEl>
                                      </p:cBhvr>
                                    </p:animEffect>
                                    <p:anim calcmode="lin" valueType="num">
                                      <p:cBhvr>
                                        <p:cTn id="20" dur="1000" fill="hold"/>
                                        <p:tgtEl>
                                          <p:spTgt spid="5">
                                            <p:graphicEl>
                                              <a:dgm id="{2C210E57-3A81-461E-8B9C-8D4334833D51}"/>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2C210E57-3A81-461E-8B9C-8D4334833D51}"/>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graphicEl>
                                              <a:dgm id="{AB62EEDF-C3CC-4D13-9BA3-BFA4AC7BBFF4}"/>
                                            </p:graphicEl>
                                          </p:spTgt>
                                        </p:tgtEl>
                                        <p:attrNameLst>
                                          <p:attrName>style.visibility</p:attrName>
                                        </p:attrNameLst>
                                      </p:cBhvr>
                                      <p:to>
                                        <p:strVal val="visible"/>
                                      </p:to>
                                    </p:set>
                                    <p:animEffect transition="in" filter="fade">
                                      <p:cBhvr>
                                        <p:cTn id="24" dur="1000"/>
                                        <p:tgtEl>
                                          <p:spTgt spid="5">
                                            <p:graphicEl>
                                              <a:dgm id="{AB62EEDF-C3CC-4D13-9BA3-BFA4AC7BBFF4}"/>
                                            </p:graphicEl>
                                          </p:spTgt>
                                        </p:tgtEl>
                                      </p:cBhvr>
                                    </p:animEffect>
                                    <p:anim calcmode="lin" valueType="num">
                                      <p:cBhvr>
                                        <p:cTn id="25" dur="1000" fill="hold"/>
                                        <p:tgtEl>
                                          <p:spTgt spid="5">
                                            <p:graphicEl>
                                              <a:dgm id="{AB62EEDF-C3CC-4D13-9BA3-BFA4AC7BBFF4}"/>
                                            </p:graphicEl>
                                          </p:spTgt>
                                        </p:tgtEl>
                                        <p:attrNameLst>
                                          <p:attrName>ppt_x</p:attrName>
                                        </p:attrNameLst>
                                      </p:cBhvr>
                                      <p:tavLst>
                                        <p:tav tm="0">
                                          <p:val>
                                            <p:strVal val="#ppt_x"/>
                                          </p:val>
                                        </p:tav>
                                        <p:tav tm="100000">
                                          <p:val>
                                            <p:strVal val="#ppt_x"/>
                                          </p:val>
                                        </p:tav>
                                      </p:tavLst>
                                    </p:anim>
                                    <p:anim calcmode="lin" valueType="num">
                                      <p:cBhvr>
                                        <p:cTn id="26" dur="1000" fill="hold"/>
                                        <p:tgtEl>
                                          <p:spTgt spid="5">
                                            <p:graphicEl>
                                              <a:dgm id="{AB62EEDF-C3CC-4D13-9BA3-BFA4AC7BBFF4}"/>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graphicEl>
                                              <a:dgm id="{4DFAD3AB-B228-44F4-B0E2-D8B36CB3A6BD}"/>
                                            </p:graphicEl>
                                          </p:spTgt>
                                        </p:tgtEl>
                                        <p:attrNameLst>
                                          <p:attrName>style.visibility</p:attrName>
                                        </p:attrNameLst>
                                      </p:cBhvr>
                                      <p:to>
                                        <p:strVal val="visible"/>
                                      </p:to>
                                    </p:set>
                                    <p:animEffect transition="in" filter="fade">
                                      <p:cBhvr>
                                        <p:cTn id="31" dur="1000"/>
                                        <p:tgtEl>
                                          <p:spTgt spid="5">
                                            <p:graphicEl>
                                              <a:dgm id="{4DFAD3AB-B228-44F4-B0E2-D8B36CB3A6BD}"/>
                                            </p:graphicEl>
                                          </p:spTgt>
                                        </p:tgtEl>
                                      </p:cBhvr>
                                    </p:animEffect>
                                    <p:anim calcmode="lin" valueType="num">
                                      <p:cBhvr>
                                        <p:cTn id="32" dur="1000" fill="hold"/>
                                        <p:tgtEl>
                                          <p:spTgt spid="5">
                                            <p:graphicEl>
                                              <a:dgm id="{4DFAD3AB-B228-44F4-B0E2-D8B36CB3A6BD}"/>
                                            </p:graphicEl>
                                          </p:spTgt>
                                        </p:tgtEl>
                                        <p:attrNameLst>
                                          <p:attrName>ppt_x</p:attrName>
                                        </p:attrNameLst>
                                      </p:cBhvr>
                                      <p:tavLst>
                                        <p:tav tm="0">
                                          <p:val>
                                            <p:strVal val="#ppt_x"/>
                                          </p:val>
                                        </p:tav>
                                        <p:tav tm="100000">
                                          <p:val>
                                            <p:strVal val="#ppt_x"/>
                                          </p:val>
                                        </p:tav>
                                      </p:tavLst>
                                    </p:anim>
                                    <p:anim calcmode="lin" valueType="num">
                                      <p:cBhvr>
                                        <p:cTn id="33" dur="1000" fill="hold"/>
                                        <p:tgtEl>
                                          <p:spTgt spid="5">
                                            <p:graphicEl>
                                              <a:dgm id="{4DFAD3AB-B228-44F4-B0E2-D8B36CB3A6BD}"/>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graphicEl>
                                              <a:dgm id="{B200B102-4956-4EE5-BA33-8EC41636BF04}"/>
                                            </p:graphicEl>
                                          </p:spTgt>
                                        </p:tgtEl>
                                        <p:attrNameLst>
                                          <p:attrName>style.visibility</p:attrName>
                                        </p:attrNameLst>
                                      </p:cBhvr>
                                      <p:to>
                                        <p:strVal val="visible"/>
                                      </p:to>
                                    </p:set>
                                    <p:animEffect transition="in" filter="fade">
                                      <p:cBhvr>
                                        <p:cTn id="36" dur="1000"/>
                                        <p:tgtEl>
                                          <p:spTgt spid="5">
                                            <p:graphicEl>
                                              <a:dgm id="{B200B102-4956-4EE5-BA33-8EC41636BF04}"/>
                                            </p:graphicEl>
                                          </p:spTgt>
                                        </p:tgtEl>
                                      </p:cBhvr>
                                    </p:animEffect>
                                    <p:anim calcmode="lin" valueType="num">
                                      <p:cBhvr>
                                        <p:cTn id="37" dur="1000" fill="hold"/>
                                        <p:tgtEl>
                                          <p:spTgt spid="5">
                                            <p:graphicEl>
                                              <a:dgm id="{B200B102-4956-4EE5-BA33-8EC41636BF04}"/>
                                            </p:graphicEl>
                                          </p:spTgt>
                                        </p:tgtEl>
                                        <p:attrNameLst>
                                          <p:attrName>ppt_x</p:attrName>
                                        </p:attrNameLst>
                                      </p:cBhvr>
                                      <p:tavLst>
                                        <p:tav tm="0">
                                          <p:val>
                                            <p:strVal val="#ppt_x"/>
                                          </p:val>
                                        </p:tav>
                                        <p:tav tm="100000">
                                          <p:val>
                                            <p:strVal val="#ppt_x"/>
                                          </p:val>
                                        </p:tav>
                                      </p:tavLst>
                                    </p:anim>
                                    <p:anim calcmode="lin" valueType="num">
                                      <p:cBhvr>
                                        <p:cTn id="38" dur="1000" fill="hold"/>
                                        <p:tgtEl>
                                          <p:spTgt spid="5">
                                            <p:graphicEl>
                                              <a:dgm id="{B200B102-4956-4EE5-BA33-8EC41636BF04}"/>
                                            </p:graphic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
                                            <p:graphicEl>
                                              <a:dgm id="{39B4133E-72FF-46A6-8148-48BE20748AC0}"/>
                                            </p:graphicEl>
                                          </p:spTgt>
                                        </p:tgtEl>
                                        <p:attrNameLst>
                                          <p:attrName>style.visibility</p:attrName>
                                        </p:attrNameLst>
                                      </p:cBhvr>
                                      <p:to>
                                        <p:strVal val="visible"/>
                                      </p:to>
                                    </p:set>
                                    <p:animEffect transition="in" filter="fade">
                                      <p:cBhvr>
                                        <p:cTn id="43" dur="1000"/>
                                        <p:tgtEl>
                                          <p:spTgt spid="5">
                                            <p:graphicEl>
                                              <a:dgm id="{39B4133E-72FF-46A6-8148-48BE20748AC0}"/>
                                            </p:graphicEl>
                                          </p:spTgt>
                                        </p:tgtEl>
                                      </p:cBhvr>
                                    </p:animEffect>
                                    <p:anim calcmode="lin" valueType="num">
                                      <p:cBhvr>
                                        <p:cTn id="44" dur="1000" fill="hold"/>
                                        <p:tgtEl>
                                          <p:spTgt spid="5">
                                            <p:graphicEl>
                                              <a:dgm id="{39B4133E-72FF-46A6-8148-48BE20748AC0}"/>
                                            </p:graphicEl>
                                          </p:spTgt>
                                        </p:tgtEl>
                                        <p:attrNameLst>
                                          <p:attrName>ppt_x</p:attrName>
                                        </p:attrNameLst>
                                      </p:cBhvr>
                                      <p:tavLst>
                                        <p:tav tm="0">
                                          <p:val>
                                            <p:strVal val="#ppt_x"/>
                                          </p:val>
                                        </p:tav>
                                        <p:tav tm="100000">
                                          <p:val>
                                            <p:strVal val="#ppt_x"/>
                                          </p:val>
                                        </p:tav>
                                      </p:tavLst>
                                    </p:anim>
                                    <p:anim calcmode="lin" valueType="num">
                                      <p:cBhvr>
                                        <p:cTn id="45" dur="1000" fill="hold"/>
                                        <p:tgtEl>
                                          <p:spTgt spid="5">
                                            <p:graphicEl>
                                              <a:dgm id="{39B4133E-72FF-46A6-8148-48BE20748AC0}"/>
                                            </p:graphic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
                                            <p:graphicEl>
                                              <a:dgm id="{15BC6C5F-C601-40A9-98C2-B2382C79095B}"/>
                                            </p:graphicEl>
                                          </p:spTgt>
                                        </p:tgtEl>
                                        <p:attrNameLst>
                                          <p:attrName>style.visibility</p:attrName>
                                        </p:attrNameLst>
                                      </p:cBhvr>
                                      <p:to>
                                        <p:strVal val="visible"/>
                                      </p:to>
                                    </p:set>
                                    <p:animEffect transition="in" filter="fade">
                                      <p:cBhvr>
                                        <p:cTn id="48" dur="1000"/>
                                        <p:tgtEl>
                                          <p:spTgt spid="5">
                                            <p:graphicEl>
                                              <a:dgm id="{15BC6C5F-C601-40A9-98C2-B2382C79095B}"/>
                                            </p:graphicEl>
                                          </p:spTgt>
                                        </p:tgtEl>
                                      </p:cBhvr>
                                    </p:animEffect>
                                    <p:anim calcmode="lin" valueType="num">
                                      <p:cBhvr>
                                        <p:cTn id="49" dur="1000" fill="hold"/>
                                        <p:tgtEl>
                                          <p:spTgt spid="5">
                                            <p:graphicEl>
                                              <a:dgm id="{15BC6C5F-C601-40A9-98C2-B2382C79095B}"/>
                                            </p:graphicEl>
                                          </p:spTgt>
                                        </p:tgtEl>
                                        <p:attrNameLst>
                                          <p:attrName>ppt_x</p:attrName>
                                        </p:attrNameLst>
                                      </p:cBhvr>
                                      <p:tavLst>
                                        <p:tav tm="0">
                                          <p:val>
                                            <p:strVal val="#ppt_x"/>
                                          </p:val>
                                        </p:tav>
                                        <p:tav tm="100000">
                                          <p:val>
                                            <p:strVal val="#ppt_x"/>
                                          </p:val>
                                        </p:tav>
                                      </p:tavLst>
                                    </p:anim>
                                    <p:anim calcmode="lin" valueType="num">
                                      <p:cBhvr>
                                        <p:cTn id="50" dur="1000" fill="hold"/>
                                        <p:tgtEl>
                                          <p:spTgt spid="5">
                                            <p:graphicEl>
                                              <a:dgm id="{15BC6C5F-C601-40A9-98C2-B2382C79095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ویژگی‌های ساختاری اقتصاد چین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مجاری روابط چین و ایران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مجرای تجاری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مجرای مالی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مجرای قیمت کالاهای اساسی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ایران و چین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نرخ برابری یوان به دلار</a:t>
            </a:r>
            <a:endParaRPr lang="en-US" dirty="0"/>
          </a:p>
        </p:txBody>
      </p:sp>
      <p:graphicFrame>
        <p:nvGraphicFramePr>
          <p:cNvPr id="8" name="Content Placeholder 7"/>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a:p>
        </p:txBody>
      </p:sp>
      <p:pic>
        <p:nvPicPr>
          <p:cNvPr id="75778" name="Picture 2" descr="C:\Users\radpour\Desktop\CNY-USD-2004-2011.jpg"/>
          <p:cNvPicPr>
            <a:picLocks noChangeAspect="1" noChangeArrowheads="1"/>
          </p:cNvPicPr>
          <p:nvPr/>
        </p:nvPicPr>
        <p:blipFill>
          <a:blip r:embed="rId7" cstate="print"/>
          <a:srcRect/>
          <a:stretch>
            <a:fillRect/>
          </a:stretch>
        </p:blipFill>
        <p:spPr bwMode="auto">
          <a:xfrm>
            <a:off x="914400" y="3505200"/>
            <a:ext cx="7305675"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par>
                                <p:cTn id="10" presetID="42" presetClass="entr" presetSubtype="0" fill="hold" nodeType="withEffect">
                                  <p:stCondLst>
                                    <p:cond delay="0"/>
                                  </p:stCondLst>
                                  <p:childTnLst>
                                    <p:set>
                                      <p:cBhvr>
                                        <p:cTn id="11" dur="1" fill="hold">
                                          <p:stCondLst>
                                            <p:cond delay="0"/>
                                          </p:stCondLst>
                                        </p:cTn>
                                        <p:tgtEl>
                                          <p:spTgt spid="75778"/>
                                        </p:tgtEl>
                                        <p:attrNameLst>
                                          <p:attrName>style.visibility</p:attrName>
                                        </p:attrNameLst>
                                      </p:cBhvr>
                                      <p:to>
                                        <p:strVal val="visible"/>
                                      </p:to>
                                    </p:set>
                                    <p:animEffect transition="in" filter="fade">
                                      <p:cBhvr>
                                        <p:cTn id="12" dur="1000"/>
                                        <p:tgtEl>
                                          <p:spTgt spid="75778"/>
                                        </p:tgtEl>
                                      </p:cBhvr>
                                    </p:animEffect>
                                    <p:anim calcmode="lin" valueType="num">
                                      <p:cBhvr>
                                        <p:cTn id="13" dur="1000" fill="hold"/>
                                        <p:tgtEl>
                                          <p:spTgt spid="75778"/>
                                        </p:tgtEl>
                                        <p:attrNameLst>
                                          <p:attrName>ppt_x</p:attrName>
                                        </p:attrNameLst>
                                      </p:cBhvr>
                                      <p:tavLst>
                                        <p:tav tm="0">
                                          <p:val>
                                            <p:strVal val="#ppt_x"/>
                                          </p:val>
                                        </p:tav>
                                        <p:tav tm="100000">
                                          <p:val>
                                            <p:strVal val="#ppt_x"/>
                                          </p:val>
                                        </p:tav>
                                      </p:tavLst>
                                    </p:anim>
                                    <p:anim calcmode="lin" valueType="num">
                                      <p:cBhvr>
                                        <p:cTn id="14" dur="1000" fill="hold"/>
                                        <p:tgtEl>
                                          <p:spTgt spid="757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نرخ برابری دلار به ریال</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pic>
        <p:nvPicPr>
          <p:cNvPr id="1027" name="Picture 3" descr="C:\Users\radpour\Desktop\IRRUSDD.png"/>
          <p:cNvPicPr>
            <a:picLocks noChangeAspect="1" noChangeArrowheads="1"/>
          </p:cNvPicPr>
          <p:nvPr/>
        </p:nvPicPr>
        <p:blipFill>
          <a:blip r:embed="rId2" cstate="print"/>
          <a:srcRect/>
          <a:stretch>
            <a:fillRect/>
          </a:stretch>
        </p:blipFill>
        <p:spPr bwMode="auto">
          <a:xfrm>
            <a:off x="1447800" y="2057400"/>
            <a:ext cx="6096000" cy="3857625"/>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7" name="TextBox 6"/>
          <p:cNvSpPr txBox="1"/>
          <p:nvPr/>
        </p:nvSpPr>
        <p:spPr>
          <a:xfrm>
            <a:off x="1524000" y="6019800"/>
            <a:ext cx="6019800" cy="369332"/>
          </a:xfrm>
          <a:prstGeom prst="rect">
            <a:avLst/>
          </a:prstGeom>
          <a:noFill/>
        </p:spPr>
        <p:txBody>
          <a:bodyPr wrap="square" rtlCol="0">
            <a:spAutoFit/>
          </a:bodyPr>
          <a:lstStyle/>
          <a:p>
            <a:r>
              <a:rPr lang="fa-IR" dirty="0" smtClean="0">
                <a:solidFill>
                  <a:schemeClr val="bg1"/>
                </a:solidFill>
                <a:latin typeface="IPT.Mitra" pitchFamily="2" charset="2"/>
              </a:rPr>
              <a:t>2007</a:t>
            </a:r>
            <a:r>
              <a:rPr lang="en-US" dirty="0" smtClean="0">
                <a:solidFill>
                  <a:schemeClr val="bg1"/>
                </a:solidFill>
                <a:latin typeface="IPT.Mitra" pitchFamily="2" charset="2"/>
              </a:rPr>
              <a:t>             </a:t>
            </a:r>
            <a:r>
              <a:rPr lang="fa-IR" dirty="0" smtClean="0">
                <a:solidFill>
                  <a:schemeClr val="bg1"/>
                </a:solidFill>
                <a:latin typeface="IPT.Mitra" pitchFamily="2" charset="2"/>
              </a:rPr>
              <a:t>2008</a:t>
            </a:r>
            <a:r>
              <a:rPr lang="en-US" dirty="0" smtClean="0">
                <a:solidFill>
                  <a:schemeClr val="bg1"/>
                </a:solidFill>
                <a:latin typeface="IPT.Mitra" pitchFamily="2" charset="2"/>
              </a:rPr>
              <a:t>                  </a:t>
            </a:r>
            <a:r>
              <a:rPr lang="fa-IR" dirty="0" smtClean="0">
                <a:solidFill>
                  <a:schemeClr val="bg1"/>
                </a:solidFill>
                <a:latin typeface="IPT.Mitra" pitchFamily="2" charset="2"/>
              </a:rPr>
              <a:t>2009</a:t>
            </a:r>
            <a:r>
              <a:rPr lang="en-US" dirty="0" smtClean="0">
                <a:solidFill>
                  <a:schemeClr val="bg1"/>
                </a:solidFill>
                <a:latin typeface="IPT.Mitra" pitchFamily="2" charset="2"/>
              </a:rPr>
              <a:t>                      </a:t>
            </a:r>
            <a:r>
              <a:rPr lang="fa-IR" dirty="0" smtClean="0">
                <a:solidFill>
                  <a:schemeClr val="bg1"/>
                </a:solidFill>
                <a:latin typeface="IPT.Mitra" pitchFamily="2" charset="2"/>
              </a:rPr>
              <a:t>2010</a:t>
            </a:r>
            <a:r>
              <a:rPr lang="en-US" dirty="0" smtClean="0">
                <a:solidFill>
                  <a:schemeClr val="bg1"/>
                </a:solidFill>
                <a:latin typeface="IPT.Mitra" pitchFamily="2" charset="2"/>
              </a:rPr>
              <a:t>                   </a:t>
            </a:r>
            <a:r>
              <a:rPr lang="fa-IR" dirty="0" smtClean="0">
                <a:solidFill>
                  <a:schemeClr val="bg1"/>
                </a:solidFill>
                <a:latin typeface="IPT.Mitra" pitchFamily="2" charset="2"/>
              </a:rPr>
              <a:t>2011</a:t>
            </a:r>
            <a:endParaRPr lang="en-US" dirty="0">
              <a:solidFill>
                <a:schemeClr val="bg1"/>
              </a:solidFill>
              <a:latin typeface="IPT.Mitra" pitchFamily="2" charset="2"/>
            </a:endParaRPr>
          </a:p>
        </p:txBody>
      </p:sp>
      <p:sp>
        <p:nvSpPr>
          <p:cNvPr id="8" name="TextBox 7"/>
          <p:cNvSpPr txBox="1"/>
          <p:nvPr/>
        </p:nvSpPr>
        <p:spPr>
          <a:xfrm rot="16200000">
            <a:off x="-767831" y="3815832"/>
            <a:ext cx="4038598" cy="369332"/>
          </a:xfrm>
          <a:prstGeom prst="rect">
            <a:avLst/>
          </a:prstGeom>
          <a:noFill/>
        </p:spPr>
        <p:txBody>
          <a:bodyPr wrap="square" rtlCol="0">
            <a:spAutoFit/>
          </a:bodyPr>
          <a:lstStyle/>
          <a:p>
            <a:r>
              <a:rPr lang="fa-IR" dirty="0" smtClean="0">
                <a:solidFill>
                  <a:schemeClr val="bg1"/>
                </a:solidFill>
                <a:latin typeface="IPT.Mitra" pitchFamily="2" charset="2"/>
              </a:rPr>
              <a:t>911</a:t>
            </a:r>
            <a:r>
              <a:rPr lang="en-US" dirty="0" smtClean="0">
                <a:solidFill>
                  <a:schemeClr val="bg1"/>
                </a:solidFill>
                <a:latin typeface="IPT.Mitra" pitchFamily="2" charset="2"/>
              </a:rPr>
              <a:t>                                </a:t>
            </a:r>
            <a:r>
              <a:rPr lang="fa-IR" dirty="0" smtClean="0">
                <a:solidFill>
                  <a:schemeClr val="bg1"/>
                </a:solidFill>
                <a:latin typeface="IPT.Mitra" pitchFamily="2" charset="2"/>
              </a:rPr>
              <a:t>1079 </a:t>
            </a:r>
            <a:r>
              <a:rPr lang="en-US" dirty="0" smtClean="0">
                <a:solidFill>
                  <a:schemeClr val="bg1"/>
                </a:solidFill>
                <a:latin typeface="IPT.Mitra" pitchFamily="2" charset="2"/>
              </a:rPr>
              <a:t>                            </a:t>
            </a:r>
            <a:r>
              <a:rPr lang="fa-IR" dirty="0" smtClean="0">
                <a:solidFill>
                  <a:schemeClr val="bg1"/>
                </a:solidFill>
                <a:latin typeface="IPT.Mitra" pitchFamily="2" charset="2"/>
              </a:rPr>
              <a:t>1247</a:t>
            </a:r>
            <a:endParaRPr lang="en-US" dirty="0">
              <a:solidFill>
                <a:schemeClr val="bg1"/>
              </a:solidFill>
              <a:latin typeface="IPT.Mitra"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ppt_x</p:attrName>
                                        </p:attrNameLst>
                                      </p:cBhvr>
                                      <p:tavLst>
                                        <p:tav tm="0">
                                          <p:val>
                                            <p:strVal val="#ppt_x-.2"/>
                                          </p:val>
                                        </p:tav>
                                        <p:tav tm="100000">
                                          <p:val>
                                            <p:strVal val="#ppt_x"/>
                                          </p:val>
                                        </p:tav>
                                      </p:tavLst>
                                    </p:anim>
                                    <p:anim calcmode="lin" valueType="num">
                                      <p:cBhvr>
                                        <p:cTn id="8" dur="1000" fill="hold"/>
                                        <p:tgtEl>
                                          <p:spTgt spid="102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p:txBody>
          <a:bodyPr>
            <a:normAutofit fontScale="90000"/>
          </a:bodyPr>
          <a:lstStyle>
            <a:extLst/>
          </a:lstStyle>
          <a:p>
            <a:pPr algn="ct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قیمت‌ ارز در ایران</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6" name="Content Placeholder 5"/>
          <p:cNvGraphicFramePr>
            <a:graphicFrameLocks noGrp="1"/>
          </p:cNvGraphicFramePr>
          <p:nvPr>
            <p:ph idx="1"/>
          </p:nvPr>
        </p:nvGraphicFramePr>
        <p:xfrm>
          <a:off x="503238" y="533400"/>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descr="صد تومانی-جدید.jpg"/>
          <p:cNvPicPr>
            <a:picLocks noChangeAspect="1"/>
          </p:cNvPicPr>
          <p:nvPr/>
        </p:nvPicPr>
        <p:blipFill>
          <a:blip r:embed="rId8" cstate="print"/>
          <a:stretch>
            <a:fillRect/>
          </a:stretch>
        </p:blipFill>
        <p:spPr>
          <a:xfrm>
            <a:off x="609600" y="3994397"/>
            <a:ext cx="2628900" cy="1314450"/>
          </a:xfrm>
          <a:prstGeom prst="rect">
            <a:avLst/>
          </a:prstGeom>
        </p:spPr>
      </p:pic>
      <p:pic>
        <p:nvPicPr>
          <p:cNvPr id="8" name="Picture 7" descr="دویست-جدید.jpg"/>
          <p:cNvPicPr>
            <a:picLocks noChangeAspect="1"/>
          </p:cNvPicPr>
          <p:nvPr/>
        </p:nvPicPr>
        <p:blipFill>
          <a:blip r:embed="rId9" cstate="print"/>
          <a:stretch>
            <a:fillRect/>
          </a:stretch>
        </p:blipFill>
        <p:spPr>
          <a:xfrm>
            <a:off x="723900" y="4159658"/>
            <a:ext cx="2514600" cy="1225389"/>
          </a:xfrm>
          <a:prstGeom prst="rect">
            <a:avLst/>
          </a:prstGeom>
        </p:spPr>
      </p:pic>
      <p:pic>
        <p:nvPicPr>
          <p:cNvPr id="7" name="Picture 6" descr="دویست-جدید.jpg"/>
          <p:cNvPicPr>
            <a:picLocks noChangeAspect="1"/>
          </p:cNvPicPr>
          <p:nvPr/>
        </p:nvPicPr>
        <p:blipFill>
          <a:blip r:embed="rId9" cstate="print"/>
          <a:stretch>
            <a:fillRect/>
          </a:stretch>
        </p:blipFill>
        <p:spPr>
          <a:xfrm>
            <a:off x="952500" y="4310124"/>
            <a:ext cx="2362200" cy="1151123"/>
          </a:xfrm>
          <a:prstGeom prst="rect">
            <a:avLst/>
          </a:prstGeom>
        </p:spPr>
      </p:pic>
      <p:pic>
        <p:nvPicPr>
          <p:cNvPr id="11" name="Picture 10" descr="پانصذ.jpg"/>
          <p:cNvPicPr>
            <a:picLocks noChangeAspect="1"/>
          </p:cNvPicPr>
          <p:nvPr/>
        </p:nvPicPr>
        <p:blipFill>
          <a:blip r:embed="rId10" cstate="print"/>
          <a:stretch>
            <a:fillRect/>
          </a:stretch>
        </p:blipFill>
        <p:spPr>
          <a:xfrm>
            <a:off x="1028701" y="4470647"/>
            <a:ext cx="2666999" cy="1320553"/>
          </a:xfrm>
          <a:prstGeom prst="rect">
            <a:avLst/>
          </a:prstGeom>
        </p:spPr>
      </p:pic>
      <p:pic>
        <p:nvPicPr>
          <p:cNvPr id="12" name="Picture 11" descr="ا دلاری.jpg"/>
          <p:cNvPicPr>
            <a:picLocks noChangeAspect="1"/>
          </p:cNvPicPr>
          <p:nvPr/>
        </p:nvPicPr>
        <p:blipFill>
          <a:blip r:embed="rId11" cstate="print"/>
          <a:stretch>
            <a:fillRect/>
          </a:stretch>
        </p:blipFill>
        <p:spPr>
          <a:xfrm>
            <a:off x="5372101" y="4470647"/>
            <a:ext cx="2971800" cy="1275936"/>
          </a:xfrm>
          <a:prstGeom prst="rect">
            <a:avLst/>
          </a:prstGeom>
        </p:spPr>
      </p:pic>
      <p:sp>
        <p:nvSpPr>
          <p:cNvPr id="14" name="Not Equal 13"/>
          <p:cNvSpPr/>
          <p:nvPr/>
        </p:nvSpPr>
        <p:spPr>
          <a:xfrm>
            <a:off x="3771900" y="4699247"/>
            <a:ext cx="1524000" cy="838200"/>
          </a:xfrm>
          <a:prstGeom prst="mathNotEqual">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solidFill>
                <a:schemeClr val="tx1"/>
              </a:solidFill>
            </a:endParaRPr>
          </a:p>
        </p:txBody>
      </p:sp>
      <p:sp>
        <p:nvSpPr>
          <p:cNvPr id="17" name="Freeform 16"/>
          <p:cNvSpPr/>
          <p:nvPr/>
        </p:nvSpPr>
        <p:spPr>
          <a:xfrm>
            <a:off x="1028701" y="1725620"/>
            <a:ext cx="2057878" cy="2057878"/>
          </a:xfrm>
          <a:custGeom>
            <a:avLst/>
            <a:gdLst>
              <a:gd name="connsiteX0" fmla="*/ 0 w 2057878"/>
              <a:gd name="connsiteY0" fmla="*/ 1028939 h 2057878"/>
              <a:gd name="connsiteX1" fmla="*/ 301370 w 2057878"/>
              <a:gd name="connsiteY1" fmla="*/ 301369 h 2057878"/>
              <a:gd name="connsiteX2" fmla="*/ 1028940 w 2057878"/>
              <a:gd name="connsiteY2" fmla="*/ 1 h 2057878"/>
              <a:gd name="connsiteX3" fmla="*/ 1756510 w 2057878"/>
              <a:gd name="connsiteY3" fmla="*/ 301371 h 2057878"/>
              <a:gd name="connsiteX4" fmla="*/ 2057878 w 2057878"/>
              <a:gd name="connsiteY4" fmla="*/ 1028941 h 2057878"/>
              <a:gd name="connsiteX5" fmla="*/ 1756509 w 2057878"/>
              <a:gd name="connsiteY5" fmla="*/ 1756511 h 2057878"/>
              <a:gd name="connsiteX6" fmla="*/ 1028939 w 2057878"/>
              <a:gd name="connsiteY6" fmla="*/ 2057880 h 2057878"/>
              <a:gd name="connsiteX7" fmla="*/ 301369 w 2057878"/>
              <a:gd name="connsiteY7" fmla="*/ 1756510 h 2057878"/>
              <a:gd name="connsiteX8" fmla="*/ 0 w 2057878"/>
              <a:gd name="connsiteY8" fmla="*/ 1028940 h 2057878"/>
              <a:gd name="connsiteX9" fmla="*/ 0 w 2057878"/>
              <a:gd name="connsiteY9" fmla="*/ 1028939 h 2057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57878" h="2057878">
                <a:moveTo>
                  <a:pt x="0" y="1028939"/>
                </a:moveTo>
                <a:cubicBezTo>
                  <a:pt x="0" y="756047"/>
                  <a:pt x="108406" y="494333"/>
                  <a:pt x="301370" y="301369"/>
                </a:cubicBezTo>
                <a:cubicBezTo>
                  <a:pt x="494334" y="108406"/>
                  <a:pt x="756049" y="0"/>
                  <a:pt x="1028940" y="1"/>
                </a:cubicBezTo>
                <a:cubicBezTo>
                  <a:pt x="1301832" y="1"/>
                  <a:pt x="1563546" y="108407"/>
                  <a:pt x="1756510" y="301371"/>
                </a:cubicBezTo>
                <a:cubicBezTo>
                  <a:pt x="1949473" y="494335"/>
                  <a:pt x="2057879" y="756050"/>
                  <a:pt x="2057878" y="1028941"/>
                </a:cubicBezTo>
                <a:cubicBezTo>
                  <a:pt x="2057878" y="1301833"/>
                  <a:pt x="1949472" y="1563547"/>
                  <a:pt x="1756509" y="1756511"/>
                </a:cubicBezTo>
                <a:cubicBezTo>
                  <a:pt x="1563545" y="1949475"/>
                  <a:pt x="1301831" y="2057880"/>
                  <a:pt x="1028939" y="2057880"/>
                </a:cubicBezTo>
                <a:cubicBezTo>
                  <a:pt x="756047" y="2057880"/>
                  <a:pt x="494333" y="1949474"/>
                  <a:pt x="301369" y="1756510"/>
                </a:cubicBezTo>
                <a:cubicBezTo>
                  <a:pt x="108406" y="1563546"/>
                  <a:pt x="0" y="1301831"/>
                  <a:pt x="0" y="1028940"/>
                </a:cubicBezTo>
                <a:lnTo>
                  <a:pt x="0" y="1028939"/>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343279" tIns="343279" rIns="343279" bIns="343279" numCol="1" spcCol="1270" anchor="ctr" anchorCtr="0">
            <a:noAutofit/>
          </a:bodyPr>
          <a:lstStyle/>
          <a:p>
            <a:pPr lvl="0" algn="ctr" defTabSz="1466850" rtl="1">
              <a:lnSpc>
                <a:spcPct val="90000"/>
              </a:lnSpc>
              <a:spcBef>
                <a:spcPct val="0"/>
              </a:spcBef>
              <a:spcAft>
                <a:spcPct val="35000"/>
              </a:spcAft>
            </a:pPr>
            <a:r>
              <a:rPr lang="fa-IR" sz="3300" kern="1200" dirty="0" smtClean="0"/>
              <a:t>قیمت بانک مرکزی</a:t>
            </a:r>
            <a:endParaRPr lang="fa-IR" sz="3300" kern="1200" dirty="0"/>
          </a:p>
        </p:txBody>
      </p:sp>
      <p:sp>
        <p:nvSpPr>
          <p:cNvPr id="18" name="Freeform 17"/>
          <p:cNvSpPr/>
          <p:nvPr/>
        </p:nvSpPr>
        <p:spPr>
          <a:xfrm rot="18570381">
            <a:off x="4167620" y="2157774"/>
            <a:ext cx="1193569" cy="1193569"/>
          </a:xfrm>
          <a:custGeom>
            <a:avLst/>
            <a:gdLst>
              <a:gd name="connsiteX0" fmla="*/ 0 w 1193569"/>
              <a:gd name="connsiteY0" fmla="*/ 0 h 1193569"/>
              <a:gd name="connsiteX1" fmla="*/ 1193569 w 1193569"/>
              <a:gd name="connsiteY1" fmla="*/ 0 h 1193569"/>
              <a:gd name="connsiteX2" fmla="*/ 795717 w 1193569"/>
              <a:gd name="connsiteY2" fmla="*/ 397852 h 1193569"/>
              <a:gd name="connsiteX3" fmla="*/ 397852 w 1193569"/>
              <a:gd name="connsiteY3" fmla="*/ 397852 h 1193569"/>
              <a:gd name="connsiteX4" fmla="*/ 397852 w 1193569"/>
              <a:gd name="connsiteY4" fmla="*/ 795717 h 1193569"/>
              <a:gd name="connsiteX5" fmla="*/ 0 w 1193569"/>
              <a:gd name="connsiteY5" fmla="*/ 1193569 h 1193569"/>
              <a:gd name="connsiteX6" fmla="*/ 0 w 1193569"/>
              <a:gd name="connsiteY6" fmla="*/ 0 h 1193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3569" h="1193569">
                <a:moveTo>
                  <a:pt x="0" y="0"/>
                </a:moveTo>
                <a:lnTo>
                  <a:pt x="1193569" y="0"/>
                </a:lnTo>
                <a:lnTo>
                  <a:pt x="795717" y="397852"/>
                </a:lnTo>
                <a:lnTo>
                  <a:pt x="397852" y="397852"/>
                </a:lnTo>
                <a:lnTo>
                  <a:pt x="397852" y="795717"/>
                </a:lnTo>
                <a:lnTo>
                  <a:pt x="0" y="1193569"/>
                </a:lnTo>
                <a:lnTo>
                  <a:pt x="0" y="0"/>
                </a:lnTo>
                <a:close/>
              </a:path>
            </a:pathLst>
          </a:custGeom>
          <a:scene3d>
            <a:camera prst="perspectiveRelaxedModerately" zoom="92000"/>
            <a:lightRig rig="balanced" dir="t">
              <a:rot lat="0" lon="0" rev="12700000"/>
            </a:lightRig>
          </a:scene3d>
          <a:sp3d z="-25400" prstMaterial="plastic">
            <a:bevelT w="25400" h="25400"/>
            <a:bevelB w="25400" h="25400"/>
          </a:sp3d>
        </p:spPr>
        <p:style>
          <a:lnRef idx="1">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 tIns="0" rIns="0" bIns="-1" numCol="1" spcCol="1270" anchor="ctr" anchorCtr="0">
            <a:noAutofit/>
          </a:bodyPr>
          <a:lstStyle/>
          <a:p>
            <a:pPr lvl="0" algn="ctr" defTabSz="1200150" rtl="1">
              <a:lnSpc>
                <a:spcPct val="90000"/>
              </a:lnSpc>
              <a:spcBef>
                <a:spcPct val="0"/>
              </a:spcBef>
              <a:spcAft>
                <a:spcPct val="35000"/>
              </a:spcAft>
            </a:pPr>
            <a:endParaRPr lang="fa-IR" sz="2700" kern="1200"/>
          </a:p>
        </p:txBody>
      </p:sp>
      <p:sp>
        <p:nvSpPr>
          <p:cNvPr id="19" name="Freeform 18"/>
          <p:cNvSpPr/>
          <p:nvPr/>
        </p:nvSpPr>
        <p:spPr>
          <a:xfrm>
            <a:off x="5981231" y="1725620"/>
            <a:ext cx="2057878" cy="2057878"/>
          </a:xfrm>
          <a:custGeom>
            <a:avLst/>
            <a:gdLst>
              <a:gd name="connsiteX0" fmla="*/ 0 w 2057878"/>
              <a:gd name="connsiteY0" fmla="*/ 1028939 h 2057878"/>
              <a:gd name="connsiteX1" fmla="*/ 301370 w 2057878"/>
              <a:gd name="connsiteY1" fmla="*/ 301369 h 2057878"/>
              <a:gd name="connsiteX2" fmla="*/ 1028940 w 2057878"/>
              <a:gd name="connsiteY2" fmla="*/ 1 h 2057878"/>
              <a:gd name="connsiteX3" fmla="*/ 1756510 w 2057878"/>
              <a:gd name="connsiteY3" fmla="*/ 301371 h 2057878"/>
              <a:gd name="connsiteX4" fmla="*/ 2057878 w 2057878"/>
              <a:gd name="connsiteY4" fmla="*/ 1028941 h 2057878"/>
              <a:gd name="connsiteX5" fmla="*/ 1756509 w 2057878"/>
              <a:gd name="connsiteY5" fmla="*/ 1756511 h 2057878"/>
              <a:gd name="connsiteX6" fmla="*/ 1028939 w 2057878"/>
              <a:gd name="connsiteY6" fmla="*/ 2057880 h 2057878"/>
              <a:gd name="connsiteX7" fmla="*/ 301369 w 2057878"/>
              <a:gd name="connsiteY7" fmla="*/ 1756510 h 2057878"/>
              <a:gd name="connsiteX8" fmla="*/ 0 w 2057878"/>
              <a:gd name="connsiteY8" fmla="*/ 1028940 h 2057878"/>
              <a:gd name="connsiteX9" fmla="*/ 0 w 2057878"/>
              <a:gd name="connsiteY9" fmla="*/ 1028939 h 2057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57878" h="2057878">
                <a:moveTo>
                  <a:pt x="0" y="1028939"/>
                </a:moveTo>
                <a:cubicBezTo>
                  <a:pt x="0" y="756047"/>
                  <a:pt x="108406" y="494333"/>
                  <a:pt x="301370" y="301369"/>
                </a:cubicBezTo>
                <a:cubicBezTo>
                  <a:pt x="494334" y="108406"/>
                  <a:pt x="756049" y="0"/>
                  <a:pt x="1028940" y="1"/>
                </a:cubicBezTo>
                <a:cubicBezTo>
                  <a:pt x="1301832" y="1"/>
                  <a:pt x="1563546" y="108407"/>
                  <a:pt x="1756510" y="301371"/>
                </a:cubicBezTo>
                <a:cubicBezTo>
                  <a:pt x="1949473" y="494335"/>
                  <a:pt x="2057879" y="756050"/>
                  <a:pt x="2057878" y="1028941"/>
                </a:cubicBezTo>
                <a:cubicBezTo>
                  <a:pt x="2057878" y="1301833"/>
                  <a:pt x="1949472" y="1563547"/>
                  <a:pt x="1756509" y="1756511"/>
                </a:cubicBezTo>
                <a:cubicBezTo>
                  <a:pt x="1563545" y="1949475"/>
                  <a:pt x="1301831" y="2057880"/>
                  <a:pt x="1028939" y="2057880"/>
                </a:cubicBezTo>
                <a:cubicBezTo>
                  <a:pt x="756047" y="2057880"/>
                  <a:pt x="494333" y="1949474"/>
                  <a:pt x="301369" y="1756510"/>
                </a:cubicBezTo>
                <a:cubicBezTo>
                  <a:pt x="108406" y="1563546"/>
                  <a:pt x="0" y="1301831"/>
                  <a:pt x="0" y="1028940"/>
                </a:cubicBezTo>
                <a:lnTo>
                  <a:pt x="0" y="1028939"/>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343279" tIns="343279" rIns="343279" bIns="343279" numCol="1" spcCol="1270" anchor="ctr" anchorCtr="0">
            <a:noAutofit/>
          </a:bodyPr>
          <a:lstStyle/>
          <a:p>
            <a:pPr lvl="0" algn="ctr" defTabSz="1466850" rtl="1">
              <a:lnSpc>
                <a:spcPct val="90000"/>
              </a:lnSpc>
              <a:spcBef>
                <a:spcPct val="0"/>
              </a:spcBef>
              <a:spcAft>
                <a:spcPct val="35000"/>
              </a:spcAft>
            </a:pPr>
            <a:r>
              <a:rPr lang="fa-IR" sz="3300" kern="1200" dirty="0" smtClean="0"/>
              <a:t>قیمت واقعی</a:t>
            </a:r>
            <a:endParaRPr lang="fa-IR" sz="3300" kern="1200" dirty="0"/>
          </a:p>
        </p:txBody>
      </p:sp>
      <p:sp>
        <p:nvSpPr>
          <p:cNvPr id="13" name="TextBox 12"/>
          <p:cNvSpPr txBox="1"/>
          <p:nvPr/>
        </p:nvSpPr>
        <p:spPr>
          <a:xfrm>
            <a:off x="3086100" y="3708647"/>
            <a:ext cx="2743200" cy="1077218"/>
          </a:xfrm>
          <a:prstGeom prst="rect">
            <a:avLst/>
          </a:prstGeom>
          <a:noFill/>
        </p:spPr>
        <p:txBody>
          <a:bodyPr wrap="square" rtlCol="1">
            <a:spAutoFit/>
          </a:bodyPr>
          <a:lstStyle/>
          <a:p>
            <a:pPr algn="ctr"/>
            <a:r>
              <a:rPr lang="en-US" sz="3200" b="1" dirty="0" smtClean="0">
                <a:solidFill>
                  <a:srgbClr val="FFFF00"/>
                </a:solidFill>
              </a:rPr>
              <a:t>Overvalue</a:t>
            </a:r>
          </a:p>
          <a:p>
            <a:pPr algn="ctr"/>
            <a:endParaRPr lang="fa-IR"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0.70"/>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1000" fill="hold"/>
                                        <p:tgtEl>
                                          <p:spTgt spid="18"/>
                                        </p:tgtEl>
                                        <p:attrNameLst>
                                          <p:attrName>ppt_w</p:attrName>
                                        </p:attrNameLst>
                                      </p:cBhvr>
                                      <p:tavLst>
                                        <p:tav tm="0">
                                          <p:val>
                                            <p:strVal val="#ppt_w*0.70"/>
                                          </p:val>
                                        </p:tav>
                                        <p:tav tm="100000">
                                          <p:val>
                                            <p:strVal val="#ppt_w"/>
                                          </p:val>
                                        </p:tav>
                                      </p:tavLst>
                                    </p:anim>
                                    <p:anim calcmode="lin" valueType="num">
                                      <p:cBhvr>
                                        <p:cTn id="13" dur="1000" fill="hold"/>
                                        <p:tgtEl>
                                          <p:spTgt spid="18"/>
                                        </p:tgtEl>
                                        <p:attrNameLst>
                                          <p:attrName>ppt_h</p:attrName>
                                        </p:attrNameLst>
                                      </p:cBhvr>
                                      <p:tavLst>
                                        <p:tav tm="0">
                                          <p:val>
                                            <p:strVal val="#ppt_h"/>
                                          </p:val>
                                        </p:tav>
                                        <p:tav tm="100000">
                                          <p:val>
                                            <p:strVal val="#ppt_h"/>
                                          </p:val>
                                        </p:tav>
                                      </p:tavLst>
                                    </p:anim>
                                    <p:animEffect transition="in" filter="fade">
                                      <p:cBhvr>
                                        <p:cTn id="14" dur="1000"/>
                                        <p:tgtEl>
                                          <p:spTgt spid="18"/>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strVal val="#ppt_w*0.70"/>
                                          </p:val>
                                        </p:tav>
                                        <p:tav tm="100000">
                                          <p:val>
                                            <p:strVal val="#ppt_w"/>
                                          </p:val>
                                        </p:tav>
                                      </p:tavLst>
                                    </p:anim>
                                    <p:anim calcmode="lin" valueType="num">
                                      <p:cBhvr>
                                        <p:cTn id="18" dur="1000" fill="hold"/>
                                        <p:tgtEl>
                                          <p:spTgt spid="17"/>
                                        </p:tgtEl>
                                        <p:attrNameLst>
                                          <p:attrName>ppt_h</p:attrName>
                                        </p:attrNameLst>
                                      </p:cBhvr>
                                      <p:tavLst>
                                        <p:tav tm="0">
                                          <p:val>
                                            <p:strVal val="#ppt_h"/>
                                          </p:val>
                                        </p:tav>
                                        <p:tav tm="100000">
                                          <p:val>
                                            <p:strVal val="#ppt_h"/>
                                          </p:val>
                                        </p:tav>
                                      </p:tavLst>
                                    </p:anim>
                                    <p:animEffect transition="in" filter="fade">
                                      <p:cBhvr>
                                        <p:cTn id="19" dur="1000"/>
                                        <p:tgtEl>
                                          <p:spTgt spid="17"/>
                                        </p:tgtEl>
                                      </p:cBhvr>
                                    </p:animEffect>
                                  </p:childTnLst>
                                </p:cTn>
                              </p:par>
                            </p:childTnLst>
                          </p:cTn>
                        </p:par>
                        <p:par>
                          <p:cTn id="20" fill="hold">
                            <p:stCondLst>
                              <p:cond delay="1000"/>
                            </p:stCondLst>
                            <p:childTnLst>
                              <p:par>
                                <p:cTn id="21" presetID="15" presetClass="entr" presetSubtype="0" fill="hold" nodeType="afterEffect">
                                  <p:stCondLst>
                                    <p:cond delay="300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27" fill="hold">
                            <p:stCondLst>
                              <p:cond delay="5000"/>
                            </p:stCondLst>
                            <p:childTnLst>
                              <p:par>
                                <p:cTn id="28" presetID="58" presetClass="entr" presetSubtype="0" accel="10000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strVal val="#ppt_w*2.5"/>
                                          </p:val>
                                        </p:tav>
                                        <p:tav tm="100000">
                                          <p:val>
                                            <p:strVal val="#ppt_w"/>
                                          </p:val>
                                        </p:tav>
                                      </p:tavLst>
                                    </p:anim>
                                    <p:anim calcmode="lin" valueType="num">
                                      <p:cBhvr>
                                        <p:cTn id="31" dur="500" fill="hold"/>
                                        <p:tgtEl>
                                          <p:spTgt spid="11"/>
                                        </p:tgtEl>
                                        <p:attrNameLst>
                                          <p:attrName>ppt_h</p:attrName>
                                        </p:attrNameLst>
                                      </p:cBhvr>
                                      <p:tavLst>
                                        <p:tav tm="0">
                                          <p:val>
                                            <p:strVal val="#ppt_h*0.01"/>
                                          </p:val>
                                        </p:tav>
                                        <p:tav tm="100000">
                                          <p:val>
                                            <p:strVal val="#ppt_h"/>
                                          </p:val>
                                        </p:tav>
                                      </p:tavLst>
                                    </p:anim>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h+1"/>
                                          </p:val>
                                        </p:tav>
                                        <p:tav tm="100000">
                                          <p:val>
                                            <p:strVal val="#ppt_y"/>
                                          </p:val>
                                        </p:tav>
                                      </p:tavLst>
                                    </p:anim>
                                    <p:animEffect transition="in" filter="fade">
                                      <p:cBhvr>
                                        <p:cTn id="34" dur="500"/>
                                        <p:tgtEl>
                                          <p:spTgt spid="11"/>
                                        </p:tgtEl>
                                      </p:cBhvr>
                                    </p:animEffect>
                                  </p:childTnLst>
                                </p:cTn>
                              </p:par>
                            </p:childTnLst>
                          </p:cTn>
                        </p:par>
                        <p:par>
                          <p:cTn id="35" fill="hold">
                            <p:stCondLst>
                              <p:cond delay="5500"/>
                            </p:stCondLst>
                            <p:childTnLst>
                              <p:par>
                                <p:cTn id="36" presetID="51" presetClass="entr" presetSubtype="0"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770" decel="100000"/>
                                        <p:tgtEl>
                                          <p:spTgt spid="8"/>
                                        </p:tgtEl>
                                      </p:cBhvr>
                                    </p:animEffect>
                                    <p:animScale>
                                      <p:cBhvr>
                                        <p:cTn id="39" dur="770" decel="100000"/>
                                        <p:tgtEl>
                                          <p:spTgt spid="8"/>
                                        </p:tgtEl>
                                      </p:cBhvr>
                                      <p:from x="10000" y="10000"/>
                                      <p:to x="200000" y="450000"/>
                                    </p:animScale>
                                    <p:animScale>
                                      <p:cBhvr>
                                        <p:cTn id="40" dur="1230" accel="100000" fill="hold">
                                          <p:stCondLst>
                                            <p:cond delay="770"/>
                                          </p:stCondLst>
                                        </p:cTn>
                                        <p:tgtEl>
                                          <p:spTgt spid="8"/>
                                        </p:tgtEl>
                                      </p:cBhvr>
                                      <p:from x="200000" y="450000"/>
                                      <p:to x="100000" y="100000"/>
                                    </p:animScale>
                                    <p:set>
                                      <p:cBhvr>
                                        <p:cTn id="41" dur="770" fill="hold"/>
                                        <p:tgtEl>
                                          <p:spTgt spid="8"/>
                                        </p:tgtEl>
                                        <p:attrNameLst>
                                          <p:attrName>ppt_x</p:attrName>
                                        </p:attrNameLst>
                                      </p:cBhvr>
                                      <p:to>
                                        <p:strVal val="(0.5)"/>
                                      </p:to>
                                    </p:set>
                                    <p:anim from="(0.5)" to="(#ppt_x)" calcmode="lin" valueType="num">
                                      <p:cBhvr>
                                        <p:cTn id="42" dur="1230" accel="100000" fill="hold">
                                          <p:stCondLst>
                                            <p:cond delay="770"/>
                                          </p:stCondLst>
                                        </p:cTn>
                                        <p:tgtEl>
                                          <p:spTgt spid="8"/>
                                        </p:tgtEl>
                                        <p:attrNameLst>
                                          <p:attrName>ppt_x</p:attrName>
                                        </p:attrNameLst>
                                      </p:cBhvr>
                                    </p:anim>
                                    <p:set>
                                      <p:cBhvr>
                                        <p:cTn id="43" dur="770" fill="hold"/>
                                        <p:tgtEl>
                                          <p:spTgt spid="8"/>
                                        </p:tgtEl>
                                        <p:attrNameLst>
                                          <p:attrName>ppt_y</p:attrName>
                                        </p:attrNameLst>
                                      </p:cBhvr>
                                      <p:to>
                                        <p:strVal val="(#ppt_y+0.4)"/>
                                      </p:to>
                                    </p:set>
                                    <p:anim from="(#ppt_y+0.4)" to="(#ppt_y)" calcmode="lin" valueType="num">
                                      <p:cBhvr>
                                        <p:cTn id="44" dur="1230" accel="100000" fill="hold">
                                          <p:stCondLst>
                                            <p:cond delay="770"/>
                                          </p:stCondLst>
                                        </p:cTn>
                                        <p:tgtEl>
                                          <p:spTgt spid="8"/>
                                        </p:tgtEl>
                                        <p:attrNameLst>
                                          <p:attrName>ppt_y</p:attrName>
                                        </p:attrNameLst>
                                      </p:cBhvr>
                                    </p:anim>
                                  </p:childTnLst>
                                </p:cTn>
                              </p:par>
                            </p:childTnLst>
                          </p:cTn>
                        </p:par>
                        <p:par>
                          <p:cTn id="45" fill="hold">
                            <p:stCondLst>
                              <p:cond delay="7500"/>
                            </p:stCondLst>
                            <p:childTnLst>
                              <p:par>
                                <p:cTn id="46" presetID="15" presetClass="entr" presetSubtype="0"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1000" fill="hold"/>
                                        <p:tgtEl>
                                          <p:spTgt spid="10"/>
                                        </p:tgtEl>
                                        <p:attrNameLst>
                                          <p:attrName>ppt_w</p:attrName>
                                        </p:attrNameLst>
                                      </p:cBhvr>
                                      <p:tavLst>
                                        <p:tav tm="0">
                                          <p:val>
                                            <p:fltVal val="0"/>
                                          </p:val>
                                        </p:tav>
                                        <p:tav tm="100000">
                                          <p:val>
                                            <p:strVal val="#ppt_w"/>
                                          </p:val>
                                        </p:tav>
                                      </p:tavLst>
                                    </p:anim>
                                    <p:anim calcmode="lin" valueType="num">
                                      <p:cBhvr>
                                        <p:cTn id="49" dur="1000" fill="hold"/>
                                        <p:tgtEl>
                                          <p:spTgt spid="10"/>
                                        </p:tgtEl>
                                        <p:attrNameLst>
                                          <p:attrName>ppt_h</p:attrName>
                                        </p:attrNameLst>
                                      </p:cBhvr>
                                      <p:tavLst>
                                        <p:tav tm="0">
                                          <p:val>
                                            <p:fltVal val="0"/>
                                          </p:val>
                                        </p:tav>
                                        <p:tav tm="100000">
                                          <p:val>
                                            <p:strVal val="#ppt_h"/>
                                          </p:val>
                                        </p:tav>
                                      </p:tavLst>
                                    </p:anim>
                                    <p:anim calcmode="lin" valueType="num">
                                      <p:cBhvr>
                                        <p:cTn id="50"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52" fill="hold">
                            <p:stCondLst>
                              <p:cond delay="8500"/>
                            </p:stCondLst>
                            <p:childTnLst>
                              <p:par>
                                <p:cTn id="53" presetID="51" presetClass="entr" presetSubtype="0"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770" decel="100000"/>
                                        <p:tgtEl>
                                          <p:spTgt spid="12"/>
                                        </p:tgtEl>
                                      </p:cBhvr>
                                    </p:animEffect>
                                    <p:animScale>
                                      <p:cBhvr>
                                        <p:cTn id="56" dur="770" decel="100000"/>
                                        <p:tgtEl>
                                          <p:spTgt spid="12"/>
                                        </p:tgtEl>
                                      </p:cBhvr>
                                      <p:from x="10000" y="10000"/>
                                      <p:to x="200000" y="450000"/>
                                    </p:animScale>
                                    <p:animScale>
                                      <p:cBhvr>
                                        <p:cTn id="57" dur="1230" accel="100000" fill="hold">
                                          <p:stCondLst>
                                            <p:cond delay="770"/>
                                          </p:stCondLst>
                                        </p:cTn>
                                        <p:tgtEl>
                                          <p:spTgt spid="12"/>
                                        </p:tgtEl>
                                      </p:cBhvr>
                                      <p:from x="200000" y="450000"/>
                                      <p:to x="100000" y="100000"/>
                                    </p:animScale>
                                    <p:set>
                                      <p:cBhvr>
                                        <p:cTn id="58" dur="770" fill="hold"/>
                                        <p:tgtEl>
                                          <p:spTgt spid="12"/>
                                        </p:tgtEl>
                                        <p:attrNameLst>
                                          <p:attrName>ppt_x</p:attrName>
                                        </p:attrNameLst>
                                      </p:cBhvr>
                                      <p:to>
                                        <p:strVal val="(0.5)"/>
                                      </p:to>
                                    </p:set>
                                    <p:anim from="(0.5)" to="(#ppt_x)" calcmode="lin" valueType="num">
                                      <p:cBhvr>
                                        <p:cTn id="59" dur="1230" accel="100000" fill="hold">
                                          <p:stCondLst>
                                            <p:cond delay="770"/>
                                          </p:stCondLst>
                                        </p:cTn>
                                        <p:tgtEl>
                                          <p:spTgt spid="12"/>
                                        </p:tgtEl>
                                        <p:attrNameLst>
                                          <p:attrName>ppt_x</p:attrName>
                                        </p:attrNameLst>
                                      </p:cBhvr>
                                    </p:anim>
                                    <p:set>
                                      <p:cBhvr>
                                        <p:cTn id="60" dur="770" fill="hold"/>
                                        <p:tgtEl>
                                          <p:spTgt spid="12"/>
                                        </p:tgtEl>
                                        <p:attrNameLst>
                                          <p:attrName>ppt_y</p:attrName>
                                        </p:attrNameLst>
                                      </p:cBhvr>
                                      <p:to>
                                        <p:strVal val="(#ppt_y+0.4)"/>
                                      </p:to>
                                    </p:set>
                                    <p:anim from="(#ppt_y+0.4)" to="(#ppt_y)" calcmode="lin" valueType="num">
                                      <p:cBhvr>
                                        <p:cTn id="61" dur="1230" accel="100000" fill="hold">
                                          <p:stCondLst>
                                            <p:cond delay="770"/>
                                          </p:stCondLst>
                                        </p:cTn>
                                        <p:tgtEl>
                                          <p:spTgt spid="12"/>
                                        </p:tgtEl>
                                        <p:attrNameLst>
                                          <p:attrName>ppt_y</p:attrName>
                                        </p:attrNameLst>
                                      </p:cBhvr>
                                    </p:anim>
                                  </p:childTnLst>
                                </p:cTn>
                              </p:par>
                            </p:childTnLst>
                          </p:cTn>
                        </p:par>
                        <p:par>
                          <p:cTn id="62" fill="hold">
                            <p:stCondLst>
                              <p:cond delay="10500"/>
                            </p:stCondLst>
                            <p:childTnLst>
                              <p:par>
                                <p:cTn id="63" presetID="25"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p:cTn id="65"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68" dur="1000" fill="hold"/>
                                        <p:tgtEl>
                                          <p:spTgt spid="14"/>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14"/>
                                        </p:tgtEl>
                                      </p:cBhvr>
                                    </p:animEffect>
                                  </p:childTnLst>
                                </p:cTn>
                              </p:par>
                            </p:childTnLst>
                          </p:cTn>
                        </p:par>
                        <p:par>
                          <p:cTn id="73" fill="hold">
                            <p:stCondLst>
                              <p:cond delay="11500"/>
                            </p:stCondLst>
                            <p:childTnLst>
                              <p:par>
                                <p:cTn id="74" presetID="51" presetClass="entr" presetSubtype="0" fill="hold" grpId="0"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fade">
                                      <p:cBhvr>
                                        <p:cTn id="76" dur="770" decel="100000"/>
                                        <p:tgtEl>
                                          <p:spTgt spid="13"/>
                                        </p:tgtEl>
                                      </p:cBhvr>
                                    </p:animEffect>
                                    <p:animScale>
                                      <p:cBhvr>
                                        <p:cTn id="77" dur="770" decel="100000"/>
                                        <p:tgtEl>
                                          <p:spTgt spid="13"/>
                                        </p:tgtEl>
                                      </p:cBhvr>
                                      <p:from x="10000" y="10000"/>
                                      <p:to x="200000" y="450000"/>
                                    </p:animScale>
                                    <p:animScale>
                                      <p:cBhvr>
                                        <p:cTn id="78" dur="1230" accel="100000" fill="hold">
                                          <p:stCondLst>
                                            <p:cond delay="770"/>
                                          </p:stCondLst>
                                        </p:cTn>
                                        <p:tgtEl>
                                          <p:spTgt spid="13"/>
                                        </p:tgtEl>
                                      </p:cBhvr>
                                      <p:from x="200000" y="450000"/>
                                      <p:to x="100000" y="100000"/>
                                    </p:animScale>
                                    <p:set>
                                      <p:cBhvr>
                                        <p:cTn id="79" dur="770" fill="hold"/>
                                        <p:tgtEl>
                                          <p:spTgt spid="13"/>
                                        </p:tgtEl>
                                        <p:attrNameLst>
                                          <p:attrName>ppt_x</p:attrName>
                                        </p:attrNameLst>
                                      </p:cBhvr>
                                      <p:to>
                                        <p:strVal val="(0.5)"/>
                                      </p:to>
                                    </p:set>
                                    <p:anim from="(0.5)" to="(#ppt_x)" calcmode="lin" valueType="num">
                                      <p:cBhvr>
                                        <p:cTn id="80" dur="1230" accel="100000" fill="hold">
                                          <p:stCondLst>
                                            <p:cond delay="770"/>
                                          </p:stCondLst>
                                        </p:cTn>
                                        <p:tgtEl>
                                          <p:spTgt spid="13"/>
                                        </p:tgtEl>
                                        <p:attrNameLst>
                                          <p:attrName>ppt_x</p:attrName>
                                        </p:attrNameLst>
                                      </p:cBhvr>
                                    </p:anim>
                                    <p:set>
                                      <p:cBhvr>
                                        <p:cTn id="81" dur="770" fill="hold"/>
                                        <p:tgtEl>
                                          <p:spTgt spid="13"/>
                                        </p:tgtEl>
                                        <p:attrNameLst>
                                          <p:attrName>ppt_y</p:attrName>
                                        </p:attrNameLst>
                                      </p:cBhvr>
                                      <p:to>
                                        <p:strVal val="(#ppt_y+0.4)"/>
                                      </p:to>
                                    </p:set>
                                    <p:anim from="(#ppt_y+0.4)" to="(#ppt_y)" calcmode="lin" valueType="num">
                                      <p:cBhvr>
                                        <p:cTn id="82" dur="1230" accel="100000" fill="hold">
                                          <p:stCondLst>
                                            <p:cond delay="770"/>
                                          </p:stCondLst>
                                        </p:cTn>
                                        <p:tgtEl>
                                          <p:spTgt spid="1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P spid="19"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971800"/>
            <a:ext cx="7772400" cy="1981200"/>
          </a:xfrm>
        </p:spPr>
        <p:txBody>
          <a:bodyPr>
            <a:noAutofit/>
          </a:bodyPr>
          <a:lstStyle/>
          <a:p>
            <a:pPr>
              <a:lnSpc>
                <a:spcPct val="200000"/>
              </a:lnSpc>
            </a:pPr>
            <a:r>
              <a:rPr lang="fa-IR"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ar-SA" sz="3600" dirty="0" smtClean="0"/>
              <a:t> </a:t>
            </a:r>
            <a:r>
              <a:rPr lang="ar-SA" sz="2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توسعۀ اقتصادی چین و فرصت‌های آن برای بنگاه‌های اقتصادی، بازرگانی و کارآفرینان ایران </a:t>
            </a:r>
            <a:r>
              <a:rPr lang="en-US" sz="2800" dirty="0" smtClean="0"/>
              <a:t/>
            </a:r>
            <a:br>
              <a:rPr lang="en-US" sz="2800" dirty="0" smtClean="0"/>
            </a:br>
            <a:r>
              <a:rPr lang="en-US"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en-US"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en-US"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36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5257800"/>
            <a:ext cx="7391400" cy="838200"/>
          </a:xfrm>
        </p:spPr>
        <p:txBody>
          <a:bodyPr>
            <a:normAutofit/>
          </a:bodyPr>
          <a:lstStyle/>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Bardiya"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rPr>
              <a:t>حسین عبده </a:t>
            </a: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rPr>
              <a:t>تبریزی</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rPr>
              <a:t>میثم رادپور</a:t>
            </a: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endParaRPr>
          </a:p>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endParaRPr>
          </a:p>
        </p:txBody>
      </p:sp>
      <p:sp>
        <p:nvSpPr>
          <p:cNvPr id="4" name="TextBox 3"/>
          <p:cNvSpPr txBox="1"/>
          <p:nvPr/>
        </p:nvSpPr>
        <p:spPr>
          <a:xfrm>
            <a:off x="1676400" y="6182380"/>
            <a:ext cx="7261600" cy="523220"/>
          </a:xfrm>
          <a:prstGeom prst="rect">
            <a:avLst/>
          </a:prstGeom>
          <a:noFill/>
        </p:spPr>
        <p:txBody>
          <a:bodyPr wrap="square" rtlCol="1">
            <a:spAutoFit/>
          </a:bodyPr>
          <a:lstStyle/>
          <a:p>
            <a:pPr algn="ctr" rtl="1"/>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 20تیرماه 1390– تهران - مرکز همایش‌های بین‌المللی صدا و سیما</a:t>
            </a:r>
            <a:endParaRPr lang="en-US"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algn="ctr" rtl="1"/>
            <a:endParaRPr lang="en-US"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pic>
        <p:nvPicPr>
          <p:cNvPr id="53249" name="Picture 1" descr="C:\Users\radpour\Desktop\china-flag.png"/>
          <p:cNvPicPr>
            <a:picLocks noChangeAspect="1" noChangeArrowheads="1"/>
          </p:cNvPicPr>
          <p:nvPr/>
        </p:nvPicPr>
        <p:blipFill>
          <a:blip r:embed="rId3" cstate="print"/>
          <a:srcRect/>
          <a:stretch>
            <a:fillRect/>
          </a:stretch>
        </p:blipFill>
        <p:spPr bwMode="auto">
          <a:xfrm>
            <a:off x="1219200" y="5810250"/>
            <a:ext cx="762000" cy="666750"/>
          </a:xfrm>
          <a:prstGeom prst="rect">
            <a:avLst/>
          </a:prstGeom>
          <a:noFill/>
        </p:spPr>
      </p:pic>
      <p:pic>
        <p:nvPicPr>
          <p:cNvPr id="53252" name="Picture 4" descr="C:\Users\radpour\Desktop\iran-flag.gif"/>
          <p:cNvPicPr>
            <a:picLocks noChangeAspect="1" noChangeArrowheads="1"/>
          </p:cNvPicPr>
          <p:nvPr/>
        </p:nvPicPr>
        <p:blipFill>
          <a:blip r:embed="rId4" cstate="print"/>
          <a:srcRect/>
          <a:stretch>
            <a:fillRect/>
          </a:stretch>
        </p:blipFill>
        <p:spPr bwMode="auto">
          <a:xfrm>
            <a:off x="8410875" y="5867400"/>
            <a:ext cx="641548" cy="609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par>
                          <p:cTn id="29" fill="hold">
                            <p:stCondLst>
                              <p:cond delay="2000"/>
                            </p:stCondLst>
                            <p:childTnLst>
                              <p:par>
                                <p:cTn id="30" presetID="25" presetClass="entr" presetSubtype="0" fill="hold" nodeType="afterEffect">
                                  <p:stCondLst>
                                    <p:cond delay="0"/>
                                  </p:stCondLst>
                                  <p:childTnLst>
                                    <p:set>
                                      <p:cBhvr>
                                        <p:cTn id="31" dur="1" fill="hold">
                                          <p:stCondLst>
                                            <p:cond delay="0"/>
                                          </p:stCondLst>
                                        </p:cTn>
                                        <p:tgtEl>
                                          <p:spTgt spid="53249"/>
                                        </p:tgtEl>
                                        <p:attrNameLst>
                                          <p:attrName>style.visibility</p:attrName>
                                        </p:attrNameLst>
                                      </p:cBhvr>
                                      <p:to>
                                        <p:strVal val="visible"/>
                                      </p:to>
                                    </p:set>
                                    <p:anim calcmode="lin" valueType="num">
                                      <p:cBhvr>
                                        <p:cTn id="32" dur="500" decel="50000" fill="hold">
                                          <p:stCondLst>
                                            <p:cond delay="0"/>
                                          </p:stCondLst>
                                        </p:cTn>
                                        <p:tgtEl>
                                          <p:spTgt spid="53249"/>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53249"/>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53249"/>
                                        </p:tgtEl>
                                        <p:attrNameLst>
                                          <p:attrName>ppt_w</p:attrName>
                                        </p:attrNameLst>
                                      </p:cBhvr>
                                      <p:tavLst>
                                        <p:tav tm="0">
                                          <p:val>
                                            <p:strVal val="#ppt_w*.05"/>
                                          </p:val>
                                        </p:tav>
                                        <p:tav tm="100000">
                                          <p:val>
                                            <p:strVal val="#ppt_w"/>
                                          </p:val>
                                        </p:tav>
                                      </p:tavLst>
                                    </p:anim>
                                    <p:anim calcmode="lin" valueType="num">
                                      <p:cBhvr>
                                        <p:cTn id="35" dur="1000" fill="hold"/>
                                        <p:tgtEl>
                                          <p:spTgt spid="53249"/>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53249"/>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53249"/>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53249"/>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53249"/>
                                        </p:tgtEl>
                                      </p:cBhvr>
                                    </p:animEffect>
                                  </p:childTnLst>
                                </p:cTn>
                              </p:par>
                              <p:par>
                                <p:cTn id="40" presetID="25" presetClass="entr" presetSubtype="0" fill="hold" nodeType="withEffect">
                                  <p:stCondLst>
                                    <p:cond delay="0"/>
                                  </p:stCondLst>
                                  <p:childTnLst>
                                    <p:set>
                                      <p:cBhvr>
                                        <p:cTn id="41" dur="1" fill="hold">
                                          <p:stCondLst>
                                            <p:cond delay="0"/>
                                          </p:stCondLst>
                                        </p:cTn>
                                        <p:tgtEl>
                                          <p:spTgt spid="53252"/>
                                        </p:tgtEl>
                                        <p:attrNameLst>
                                          <p:attrName>style.visibility</p:attrName>
                                        </p:attrNameLst>
                                      </p:cBhvr>
                                      <p:to>
                                        <p:strVal val="visible"/>
                                      </p:to>
                                    </p:set>
                                    <p:anim calcmode="lin" valueType="num">
                                      <p:cBhvr>
                                        <p:cTn id="42" dur="500" decel="50000" fill="hold">
                                          <p:stCondLst>
                                            <p:cond delay="0"/>
                                          </p:stCondLst>
                                        </p:cTn>
                                        <p:tgtEl>
                                          <p:spTgt spid="53252"/>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53252"/>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53252"/>
                                        </p:tgtEl>
                                        <p:attrNameLst>
                                          <p:attrName>ppt_w</p:attrName>
                                        </p:attrNameLst>
                                      </p:cBhvr>
                                      <p:tavLst>
                                        <p:tav tm="0">
                                          <p:val>
                                            <p:strVal val="#ppt_w*.05"/>
                                          </p:val>
                                        </p:tav>
                                        <p:tav tm="100000">
                                          <p:val>
                                            <p:strVal val="#ppt_w"/>
                                          </p:val>
                                        </p:tav>
                                      </p:tavLst>
                                    </p:anim>
                                    <p:anim calcmode="lin" valueType="num">
                                      <p:cBhvr>
                                        <p:cTn id="45" dur="1000" fill="hold"/>
                                        <p:tgtEl>
                                          <p:spTgt spid="53252"/>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53252"/>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53252"/>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53252"/>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81000" y="304800"/>
            <a:ext cx="8305800" cy="2362200"/>
          </a:xfrm>
          <a:prstGeom prst="rect">
            <a:avLst/>
          </a:prstGeom>
        </p:spPr>
        <p:style>
          <a:lnRef idx="1">
            <a:schemeClr val="dk1"/>
          </a:lnRef>
          <a:fillRef idx="3">
            <a:schemeClr val="dk1"/>
          </a:fillRef>
          <a:effectRef idx="2">
            <a:schemeClr val="dk1"/>
          </a:effectRef>
          <a:fontRef idx="minor">
            <a:schemeClr val="lt1"/>
          </a:fontRef>
        </p:style>
        <p:txBody>
          <a:bodyPr wrap="square" rtlCol="1">
            <a:spAutoFit/>
          </a:bodyPr>
          <a:lstStyle/>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a:p>
        </p:txBody>
      </p:sp>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a:xfrm>
            <a:off x="502920" y="5425440"/>
            <a:ext cx="8183880" cy="1051560"/>
          </a:xfrm>
        </p:spPr>
        <p:txBody>
          <a:bodyPr anchor="ctr" anchorCtr="0">
            <a:noAutofit/>
          </a:bodyPr>
          <a:lstStyle>
            <a:extLst/>
          </a:lstStyle>
          <a:p>
            <a:pPr algn="ct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نرخ تورم داخلی محرک کاهش صادرات</a:t>
            </a:r>
            <a:r>
              <a:rPr lang="en-US"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pSp>
        <p:nvGrpSpPr>
          <p:cNvPr id="2" name="Group 8"/>
          <p:cNvGrpSpPr/>
          <p:nvPr/>
        </p:nvGrpSpPr>
        <p:grpSpPr>
          <a:xfrm>
            <a:off x="504782" y="1140493"/>
            <a:ext cx="8180154" cy="1373564"/>
            <a:chOff x="504782" y="1140493"/>
            <a:chExt cx="8180154" cy="1373564"/>
          </a:xfrm>
        </p:grpSpPr>
        <p:sp>
          <p:nvSpPr>
            <p:cNvPr id="10" name="Freeform 9"/>
            <p:cNvSpPr/>
            <p:nvPr/>
          </p:nvSpPr>
          <p:spPr>
            <a:xfrm>
              <a:off x="504782" y="1140493"/>
              <a:ext cx="1816197" cy="588655"/>
            </a:xfrm>
            <a:custGeom>
              <a:avLst/>
              <a:gdLst>
                <a:gd name="connsiteX0" fmla="*/ 0 w 1816197"/>
                <a:gd name="connsiteY0" fmla="*/ 58866 h 588655"/>
                <a:gd name="connsiteX1" fmla="*/ 17242 w 1816197"/>
                <a:gd name="connsiteY1" fmla="*/ 17241 h 588655"/>
                <a:gd name="connsiteX2" fmla="*/ 58867 w 1816197"/>
                <a:gd name="connsiteY2" fmla="*/ 0 h 588655"/>
                <a:gd name="connsiteX3" fmla="*/ 1757331 w 1816197"/>
                <a:gd name="connsiteY3" fmla="*/ 0 h 588655"/>
                <a:gd name="connsiteX4" fmla="*/ 1798956 w 1816197"/>
                <a:gd name="connsiteY4" fmla="*/ 17242 h 588655"/>
                <a:gd name="connsiteX5" fmla="*/ 1816197 w 1816197"/>
                <a:gd name="connsiteY5" fmla="*/ 58867 h 588655"/>
                <a:gd name="connsiteX6" fmla="*/ 1816197 w 1816197"/>
                <a:gd name="connsiteY6" fmla="*/ 529789 h 588655"/>
                <a:gd name="connsiteX7" fmla="*/ 1798956 w 1816197"/>
                <a:gd name="connsiteY7" fmla="*/ 571414 h 588655"/>
                <a:gd name="connsiteX8" fmla="*/ 1757331 w 1816197"/>
                <a:gd name="connsiteY8" fmla="*/ 588655 h 588655"/>
                <a:gd name="connsiteX9" fmla="*/ 58866 w 1816197"/>
                <a:gd name="connsiteY9" fmla="*/ 588655 h 588655"/>
                <a:gd name="connsiteX10" fmla="*/ 17241 w 1816197"/>
                <a:gd name="connsiteY10" fmla="*/ 571414 h 588655"/>
                <a:gd name="connsiteX11" fmla="*/ 0 w 1816197"/>
                <a:gd name="connsiteY11" fmla="*/ 529789 h 588655"/>
                <a:gd name="connsiteX12" fmla="*/ 0 w 1816197"/>
                <a:gd name="connsiteY12" fmla="*/ 58866 h 58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16197" h="588655">
                  <a:moveTo>
                    <a:pt x="0" y="58866"/>
                  </a:moveTo>
                  <a:cubicBezTo>
                    <a:pt x="0" y="43254"/>
                    <a:pt x="6202" y="28281"/>
                    <a:pt x="17242" y="17241"/>
                  </a:cubicBezTo>
                  <a:cubicBezTo>
                    <a:pt x="28282" y="6201"/>
                    <a:pt x="43254" y="0"/>
                    <a:pt x="58867" y="0"/>
                  </a:cubicBezTo>
                  <a:lnTo>
                    <a:pt x="1757331" y="0"/>
                  </a:lnTo>
                  <a:cubicBezTo>
                    <a:pt x="1772943" y="0"/>
                    <a:pt x="1787916" y="6202"/>
                    <a:pt x="1798956" y="17242"/>
                  </a:cubicBezTo>
                  <a:cubicBezTo>
                    <a:pt x="1809996" y="28282"/>
                    <a:pt x="1816197" y="43254"/>
                    <a:pt x="1816197" y="58867"/>
                  </a:cubicBezTo>
                  <a:lnTo>
                    <a:pt x="1816197" y="529789"/>
                  </a:lnTo>
                  <a:cubicBezTo>
                    <a:pt x="1816197" y="545401"/>
                    <a:pt x="1809995" y="560374"/>
                    <a:pt x="1798956" y="571414"/>
                  </a:cubicBezTo>
                  <a:cubicBezTo>
                    <a:pt x="1787916" y="582454"/>
                    <a:pt x="1772944" y="588655"/>
                    <a:pt x="1757331" y="588655"/>
                  </a:cubicBezTo>
                  <a:lnTo>
                    <a:pt x="58866" y="588655"/>
                  </a:lnTo>
                  <a:cubicBezTo>
                    <a:pt x="43254" y="588655"/>
                    <a:pt x="28281" y="582453"/>
                    <a:pt x="17241" y="571414"/>
                  </a:cubicBezTo>
                  <a:cubicBezTo>
                    <a:pt x="6201" y="560374"/>
                    <a:pt x="0" y="545402"/>
                    <a:pt x="0" y="529789"/>
                  </a:cubicBezTo>
                  <a:lnTo>
                    <a:pt x="0" y="58866"/>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3441" tIns="93441" rIns="93441" bIns="93441"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قیمت فروش در سال  هشتاد </a:t>
              </a:r>
              <a:endParaRPr lang="fa-IR" sz="2000" kern="1200" dirty="0">
                <a:cs typeface="B Mitra" pitchFamily="2" charset="-78"/>
              </a:endParaRPr>
            </a:p>
          </p:txBody>
        </p:sp>
        <p:sp>
          <p:nvSpPr>
            <p:cNvPr id="11" name="Freeform 10"/>
            <p:cNvSpPr/>
            <p:nvPr/>
          </p:nvSpPr>
          <p:spPr>
            <a:xfrm>
              <a:off x="504782" y="1925402"/>
              <a:ext cx="1816197" cy="588655"/>
            </a:xfrm>
            <a:custGeom>
              <a:avLst/>
              <a:gdLst>
                <a:gd name="connsiteX0" fmla="*/ 0 w 1816197"/>
                <a:gd name="connsiteY0" fmla="*/ 58866 h 588655"/>
                <a:gd name="connsiteX1" fmla="*/ 17242 w 1816197"/>
                <a:gd name="connsiteY1" fmla="*/ 17241 h 588655"/>
                <a:gd name="connsiteX2" fmla="*/ 58867 w 1816197"/>
                <a:gd name="connsiteY2" fmla="*/ 0 h 588655"/>
                <a:gd name="connsiteX3" fmla="*/ 1757331 w 1816197"/>
                <a:gd name="connsiteY3" fmla="*/ 0 h 588655"/>
                <a:gd name="connsiteX4" fmla="*/ 1798956 w 1816197"/>
                <a:gd name="connsiteY4" fmla="*/ 17242 h 588655"/>
                <a:gd name="connsiteX5" fmla="*/ 1816197 w 1816197"/>
                <a:gd name="connsiteY5" fmla="*/ 58867 h 588655"/>
                <a:gd name="connsiteX6" fmla="*/ 1816197 w 1816197"/>
                <a:gd name="connsiteY6" fmla="*/ 529789 h 588655"/>
                <a:gd name="connsiteX7" fmla="*/ 1798956 w 1816197"/>
                <a:gd name="connsiteY7" fmla="*/ 571414 h 588655"/>
                <a:gd name="connsiteX8" fmla="*/ 1757331 w 1816197"/>
                <a:gd name="connsiteY8" fmla="*/ 588655 h 588655"/>
                <a:gd name="connsiteX9" fmla="*/ 58866 w 1816197"/>
                <a:gd name="connsiteY9" fmla="*/ 588655 h 588655"/>
                <a:gd name="connsiteX10" fmla="*/ 17241 w 1816197"/>
                <a:gd name="connsiteY10" fmla="*/ 571414 h 588655"/>
                <a:gd name="connsiteX11" fmla="*/ 0 w 1816197"/>
                <a:gd name="connsiteY11" fmla="*/ 529789 h 588655"/>
                <a:gd name="connsiteX12" fmla="*/ 0 w 1816197"/>
                <a:gd name="connsiteY12" fmla="*/ 58866 h 58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16197" h="588655">
                  <a:moveTo>
                    <a:pt x="0" y="58866"/>
                  </a:moveTo>
                  <a:cubicBezTo>
                    <a:pt x="0" y="43254"/>
                    <a:pt x="6202" y="28281"/>
                    <a:pt x="17242" y="17241"/>
                  </a:cubicBezTo>
                  <a:cubicBezTo>
                    <a:pt x="28282" y="6201"/>
                    <a:pt x="43254" y="0"/>
                    <a:pt x="58867" y="0"/>
                  </a:cubicBezTo>
                  <a:lnTo>
                    <a:pt x="1757331" y="0"/>
                  </a:lnTo>
                  <a:cubicBezTo>
                    <a:pt x="1772943" y="0"/>
                    <a:pt x="1787916" y="6202"/>
                    <a:pt x="1798956" y="17242"/>
                  </a:cubicBezTo>
                  <a:cubicBezTo>
                    <a:pt x="1809996" y="28282"/>
                    <a:pt x="1816197" y="43254"/>
                    <a:pt x="1816197" y="58867"/>
                  </a:cubicBezTo>
                  <a:lnTo>
                    <a:pt x="1816197" y="529789"/>
                  </a:lnTo>
                  <a:cubicBezTo>
                    <a:pt x="1816197" y="545401"/>
                    <a:pt x="1809995" y="560374"/>
                    <a:pt x="1798956" y="571414"/>
                  </a:cubicBezTo>
                  <a:cubicBezTo>
                    <a:pt x="1787916" y="582454"/>
                    <a:pt x="1772944" y="588655"/>
                    <a:pt x="1757331" y="588655"/>
                  </a:cubicBezTo>
                  <a:lnTo>
                    <a:pt x="58866" y="588655"/>
                  </a:lnTo>
                  <a:cubicBezTo>
                    <a:pt x="43254" y="588655"/>
                    <a:pt x="28281" y="582453"/>
                    <a:pt x="17241" y="571414"/>
                  </a:cubicBezTo>
                  <a:cubicBezTo>
                    <a:pt x="6201" y="560374"/>
                    <a:pt x="0" y="545402"/>
                    <a:pt x="0" y="529789"/>
                  </a:cubicBezTo>
                  <a:lnTo>
                    <a:pt x="0" y="58866"/>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93441" tIns="93441" rIns="93441" bIns="93441"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100</a:t>
              </a:r>
              <a:endParaRPr lang="en-US" sz="2000" kern="1200" dirty="0">
                <a:cs typeface="B Mitra" pitchFamily="2" charset="-78"/>
              </a:endParaRPr>
            </a:p>
          </p:txBody>
        </p:sp>
        <p:sp>
          <p:nvSpPr>
            <p:cNvPr id="12" name="Freeform 11"/>
            <p:cNvSpPr/>
            <p:nvPr/>
          </p:nvSpPr>
          <p:spPr>
            <a:xfrm>
              <a:off x="2626101" y="1140493"/>
              <a:ext cx="1816197" cy="588655"/>
            </a:xfrm>
            <a:custGeom>
              <a:avLst/>
              <a:gdLst>
                <a:gd name="connsiteX0" fmla="*/ 0 w 1816197"/>
                <a:gd name="connsiteY0" fmla="*/ 58866 h 588655"/>
                <a:gd name="connsiteX1" fmla="*/ 17242 w 1816197"/>
                <a:gd name="connsiteY1" fmla="*/ 17241 h 588655"/>
                <a:gd name="connsiteX2" fmla="*/ 58867 w 1816197"/>
                <a:gd name="connsiteY2" fmla="*/ 0 h 588655"/>
                <a:gd name="connsiteX3" fmla="*/ 1757331 w 1816197"/>
                <a:gd name="connsiteY3" fmla="*/ 0 h 588655"/>
                <a:gd name="connsiteX4" fmla="*/ 1798956 w 1816197"/>
                <a:gd name="connsiteY4" fmla="*/ 17242 h 588655"/>
                <a:gd name="connsiteX5" fmla="*/ 1816197 w 1816197"/>
                <a:gd name="connsiteY5" fmla="*/ 58867 h 588655"/>
                <a:gd name="connsiteX6" fmla="*/ 1816197 w 1816197"/>
                <a:gd name="connsiteY6" fmla="*/ 529789 h 588655"/>
                <a:gd name="connsiteX7" fmla="*/ 1798956 w 1816197"/>
                <a:gd name="connsiteY7" fmla="*/ 571414 h 588655"/>
                <a:gd name="connsiteX8" fmla="*/ 1757331 w 1816197"/>
                <a:gd name="connsiteY8" fmla="*/ 588655 h 588655"/>
                <a:gd name="connsiteX9" fmla="*/ 58866 w 1816197"/>
                <a:gd name="connsiteY9" fmla="*/ 588655 h 588655"/>
                <a:gd name="connsiteX10" fmla="*/ 17241 w 1816197"/>
                <a:gd name="connsiteY10" fmla="*/ 571414 h 588655"/>
                <a:gd name="connsiteX11" fmla="*/ 0 w 1816197"/>
                <a:gd name="connsiteY11" fmla="*/ 529789 h 588655"/>
                <a:gd name="connsiteX12" fmla="*/ 0 w 1816197"/>
                <a:gd name="connsiteY12" fmla="*/ 58866 h 58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16197" h="588655">
                  <a:moveTo>
                    <a:pt x="0" y="58866"/>
                  </a:moveTo>
                  <a:cubicBezTo>
                    <a:pt x="0" y="43254"/>
                    <a:pt x="6202" y="28281"/>
                    <a:pt x="17242" y="17241"/>
                  </a:cubicBezTo>
                  <a:cubicBezTo>
                    <a:pt x="28282" y="6201"/>
                    <a:pt x="43254" y="0"/>
                    <a:pt x="58867" y="0"/>
                  </a:cubicBezTo>
                  <a:lnTo>
                    <a:pt x="1757331" y="0"/>
                  </a:lnTo>
                  <a:cubicBezTo>
                    <a:pt x="1772943" y="0"/>
                    <a:pt x="1787916" y="6202"/>
                    <a:pt x="1798956" y="17242"/>
                  </a:cubicBezTo>
                  <a:cubicBezTo>
                    <a:pt x="1809996" y="28282"/>
                    <a:pt x="1816197" y="43254"/>
                    <a:pt x="1816197" y="58867"/>
                  </a:cubicBezTo>
                  <a:lnTo>
                    <a:pt x="1816197" y="529789"/>
                  </a:lnTo>
                  <a:cubicBezTo>
                    <a:pt x="1816197" y="545401"/>
                    <a:pt x="1809995" y="560374"/>
                    <a:pt x="1798956" y="571414"/>
                  </a:cubicBezTo>
                  <a:cubicBezTo>
                    <a:pt x="1787916" y="582454"/>
                    <a:pt x="1772944" y="588655"/>
                    <a:pt x="1757331" y="588655"/>
                  </a:cubicBezTo>
                  <a:lnTo>
                    <a:pt x="58866" y="588655"/>
                  </a:lnTo>
                  <a:cubicBezTo>
                    <a:pt x="43254" y="588655"/>
                    <a:pt x="28281" y="582453"/>
                    <a:pt x="17241" y="571414"/>
                  </a:cubicBezTo>
                  <a:cubicBezTo>
                    <a:pt x="6201" y="560374"/>
                    <a:pt x="0" y="545402"/>
                    <a:pt x="0" y="529789"/>
                  </a:cubicBezTo>
                  <a:lnTo>
                    <a:pt x="0" y="58866"/>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3441" tIns="93441" rIns="93441" bIns="93441"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مجموع هزینه‌ها در سال هشتاد</a:t>
              </a:r>
              <a:endParaRPr lang="fa-IR" sz="2000" kern="1200" dirty="0">
                <a:cs typeface="B Mitra" pitchFamily="2" charset="-78"/>
              </a:endParaRPr>
            </a:p>
          </p:txBody>
        </p:sp>
        <p:sp>
          <p:nvSpPr>
            <p:cNvPr id="13" name="Freeform 12"/>
            <p:cNvSpPr/>
            <p:nvPr/>
          </p:nvSpPr>
          <p:spPr>
            <a:xfrm>
              <a:off x="2626101" y="1925402"/>
              <a:ext cx="1816197" cy="588655"/>
            </a:xfrm>
            <a:custGeom>
              <a:avLst/>
              <a:gdLst>
                <a:gd name="connsiteX0" fmla="*/ 0 w 1816197"/>
                <a:gd name="connsiteY0" fmla="*/ 58866 h 588655"/>
                <a:gd name="connsiteX1" fmla="*/ 17242 w 1816197"/>
                <a:gd name="connsiteY1" fmla="*/ 17241 h 588655"/>
                <a:gd name="connsiteX2" fmla="*/ 58867 w 1816197"/>
                <a:gd name="connsiteY2" fmla="*/ 0 h 588655"/>
                <a:gd name="connsiteX3" fmla="*/ 1757331 w 1816197"/>
                <a:gd name="connsiteY3" fmla="*/ 0 h 588655"/>
                <a:gd name="connsiteX4" fmla="*/ 1798956 w 1816197"/>
                <a:gd name="connsiteY4" fmla="*/ 17242 h 588655"/>
                <a:gd name="connsiteX5" fmla="*/ 1816197 w 1816197"/>
                <a:gd name="connsiteY5" fmla="*/ 58867 h 588655"/>
                <a:gd name="connsiteX6" fmla="*/ 1816197 w 1816197"/>
                <a:gd name="connsiteY6" fmla="*/ 529789 h 588655"/>
                <a:gd name="connsiteX7" fmla="*/ 1798956 w 1816197"/>
                <a:gd name="connsiteY7" fmla="*/ 571414 h 588655"/>
                <a:gd name="connsiteX8" fmla="*/ 1757331 w 1816197"/>
                <a:gd name="connsiteY8" fmla="*/ 588655 h 588655"/>
                <a:gd name="connsiteX9" fmla="*/ 58866 w 1816197"/>
                <a:gd name="connsiteY9" fmla="*/ 588655 h 588655"/>
                <a:gd name="connsiteX10" fmla="*/ 17241 w 1816197"/>
                <a:gd name="connsiteY10" fmla="*/ 571414 h 588655"/>
                <a:gd name="connsiteX11" fmla="*/ 0 w 1816197"/>
                <a:gd name="connsiteY11" fmla="*/ 529789 h 588655"/>
                <a:gd name="connsiteX12" fmla="*/ 0 w 1816197"/>
                <a:gd name="connsiteY12" fmla="*/ 58866 h 58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16197" h="588655">
                  <a:moveTo>
                    <a:pt x="0" y="58866"/>
                  </a:moveTo>
                  <a:cubicBezTo>
                    <a:pt x="0" y="43254"/>
                    <a:pt x="6202" y="28281"/>
                    <a:pt x="17242" y="17241"/>
                  </a:cubicBezTo>
                  <a:cubicBezTo>
                    <a:pt x="28282" y="6201"/>
                    <a:pt x="43254" y="0"/>
                    <a:pt x="58867" y="0"/>
                  </a:cubicBezTo>
                  <a:lnTo>
                    <a:pt x="1757331" y="0"/>
                  </a:lnTo>
                  <a:cubicBezTo>
                    <a:pt x="1772943" y="0"/>
                    <a:pt x="1787916" y="6202"/>
                    <a:pt x="1798956" y="17242"/>
                  </a:cubicBezTo>
                  <a:cubicBezTo>
                    <a:pt x="1809996" y="28282"/>
                    <a:pt x="1816197" y="43254"/>
                    <a:pt x="1816197" y="58867"/>
                  </a:cubicBezTo>
                  <a:lnTo>
                    <a:pt x="1816197" y="529789"/>
                  </a:lnTo>
                  <a:cubicBezTo>
                    <a:pt x="1816197" y="545401"/>
                    <a:pt x="1809995" y="560374"/>
                    <a:pt x="1798956" y="571414"/>
                  </a:cubicBezTo>
                  <a:cubicBezTo>
                    <a:pt x="1787916" y="582454"/>
                    <a:pt x="1772944" y="588655"/>
                    <a:pt x="1757331" y="588655"/>
                  </a:cubicBezTo>
                  <a:lnTo>
                    <a:pt x="58866" y="588655"/>
                  </a:lnTo>
                  <a:cubicBezTo>
                    <a:pt x="43254" y="588655"/>
                    <a:pt x="28281" y="582453"/>
                    <a:pt x="17241" y="571414"/>
                  </a:cubicBezTo>
                  <a:cubicBezTo>
                    <a:pt x="6201" y="560374"/>
                    <a:pt x="0" y="545402"/>
                    <a:pt x="0" y="529789"/>
                  </a:cubicBezTo>
                  <a:lnTo>
                    <a:pt x="0" y="58866"/>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93441" tIns="93441" rIns="93441" bIns="93441"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40</a:t>
              </a:r>
              <a:endParaRPr lang="en-US" sz="2000" kern="1200" dirty="0">
                <a:cs typeface="B Mitra" pitchFamily="2" charset="-78"/>
              </a:endParaRPr>
            </a:p>
          </p:txBody>
        </p:sp>
        <p:sp>
          <p:nvSpPr>
            <p:cNvPr id="14" name="Freeform 13"/>
            <p:cNvSpPr/>
            <p:nvPr/>
          </p:nvSpPr>
          <p:spPr>
            <a:xfrm>
              <a:off x="4747420" y="1140493"/>
              <a:ext cx="1816197" cy="588655"/>
            </a:xfrm>
            <a:custGeom>
              <a:avLst/>
              <a:gdLst>
                <a:gd name="connsiteX0" fmla="*/ 0 w 1816197"/>
                <a:gd name="connsiteY0" fmla="*/ 58866 h 588655"/>
                <a:gd name="connsiteX1" fmla="*/ 17242 w 1816197"/>
                <a:gd name="connsiteY1" fmla="*/ 17241 h 588655"/>
                <a:gd name="connsiteX2" fmla="*/ 58867 w 1816197"/>
                <a:gd name="connsiteY2" fmla="*/ 0 h 588655"/>
                <a:gd name="connsiteX3" fmla="*/ 1757331 w 1816197"/>
                <a:gd name="connsiteY3" fmla="*/ 0 h 588655"/>
                <a:gd name="connsiteX4" fmla="*/ 1798956 w 1816197"/>
                <a:gd name="connsiteY4" fmla="*/ 17242 h 588655"/>
                <a:gd name="connsiteX5" fmla="*/ 1816197 w 1816197"/>
                <a:gd name="connsiteY5" fmla="*/ 58867 h 588655"/>
                <a:gd name="connsiteX6" fmla="*/ 1816197 w 1816197"/>
                <a:gd name="connsiteY6" fmla="*/ 529789 h 588655"/>
                <a:gd name="connsiteX7" fmla="*/ 1798956 w 1816197"/>
                <a:gd name="connsiteY7" fmla="*/ 571414 h 588655"/>
                <a:gd name="connsiteX8" fmla="*/ 1757331 w 1816197"/>
                <a:gd name="connsiteY8" fmla="*/ 588655 h 588655"/>
                <a:gd name="connsiteX9" fmla="*/ 58866 w 1816197"/>
                <a:gd name="connsiteY9" fmla="*/ 588655 h 588655"/>
                <a:gd name="connsiteX10" fmla="*/ 17241 w 1816197"/>
                <a:gd name="connsiteY10" fmla="*/ 571414 h 588655"/>
                <a:gd name="connsiteX11" fmla="*/ 0 w 1816197"/>
                <a:gd name="connsiteY11" fmla="*/ 529789 h 588655"/>
                <a:gd name="connsiteX12" fmla="*/ 0 w 1816197"/>
                <a:gd name="connsiteY12" fmla="*/ 58866 h 58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16197" h="588655">
                  <a:moveTo>
                    <a:pt x="0" y="58866"/>
                  </a:moveTo>
                  <a:cubicBezTo>
                    <a:pt x="0" y="43254"/>
                    <a:pt x="6202" y="28281"/>
                    <a:pt x="17242" y="17241"/>
                  </a:cubicBezTo>
                  <a:cubicBezTo>
                    <a:pt x="28282" y="6201"/>
                    <a:pt x="43254" y="0"/>
                    <a:pt x="58867" y="0"/>
                  </a:cubicBezTo>
                  <a:lnTo>
                    <a:pt x="1757331" y="0"/>
                  </a:lnTo>
                  <a:cubicBezTo>
                    <a:pt x="1772943" y="0"/>
                    <a:pt x="1787916" y="6202"/>
                    <a:pt x="1798956" y="17242"/>
                  </a:cubicBezTo>
                  <a:cubicBezTo>
                    <a:pt x="1809996" y="28282"/>
                    <a:pt x="1816197" y="43254"/>
                    <a:pt x="1816197" y="58867"/>
                  </a:cubicBezTo>
                  <a:lnTo>
                    <a:pt x="1816197" y="529789"/>
                  </a:lnTo>
                  <a:cubicBezTo>
                    <a:pt x="1816197" y="545401"/>
                    <a:pt x="1809995" y="560374"/>
                    <a:pt x="1798956" y="571414"/>
                  </a:cubicBezTo>
                  <a:cubicBezTo>
                    <a:pt x="1787916" y="582454"/>
                    <a:pt x="1772944" y="588655"/>
                    <a:pt x="1757331" y="588655"/>
                  </a:cubicBezTo>
                  <a:lnTo>
                    <a:pt x="58866" y="588655"/>
                  </a:lnTo>
                  <a:cubicBezTo>
                    <a:pt x="43254" y="588655"/>
                    <a:pt x="28281" y="582453"/>
                    <a:pt x="17241" y="571414"/>
                  </a:cubicBezTo>
                  <a:cubicBezTo>
                    <a:pt x="6201" y="560374"/>
                    <a:pt x="0" y="545402"/>
                    <a:pt x="0" y="529789"/>
                  </a:cubicBezTo>
                  <a:lnTo>
                    <a:pt x="0" y="58866"/>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3441" tIns="93441" rIns="93441" bIns="93441"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درصد رشد سالانۀ فروش </a:t>
              </a:r>
              <a:endParaRPr lang="fa-IR" sz="2000" kern="1200" dirty="0">
                <a:cs typeface="B Mitra" pitchFamily="2" charset="-78"/>
              </a:endParaRPr>
            </a:p>
          </p:txBody>
        </p:sp>
        <p:sp>
          <p:nvSpPr>
            <p:cNvPr id="15" name="Freeform 14"/>
            <p:cNvSpPr/>
            <p:nvPr/>
          </p:nvSpPr>
          <p:spPr>
            <a:xfrm>
              <a:off x="4747420" y="1925402"/>
              <a:ext cx="1816197" cy="588655"/>
            </a:xfrm>
            <a:custGeom>
              <a:avLst/>
              <a:gdLst>
                <a:gd name="connsiteX0" fmla="*/ 0 w 1816197"/>
                <a:gd name="connsiteY0" fmla="*/ 58866 h 588655"/>
                <a:gd name="connsiteX1" fmla="*/ 17242 w 1816197"/>
                <a:gd name="connsiteY1" fmla="*/ 17241 h 588655"/>
                <a:gd name="connsiteX2" fmla="*/ 58867 w 1816197"/>
                <a:gd name="connsiteY2" fmla="*/ 0 h 588655"/>
                <a:gd name="connsiteX3" fmla="*/ 1757331 w 1816197"/>
                <a:gd name="connsiteY3" fmla="*/ 0 h 588655"/>
                <a:gd name="connsiteX4" fmla="*/ 1798956 w 1816197"/>
                <a:gd name="connsiteY4" fmla="*/ 17242 h 588655"/>
                <a:gd name="connsiteX5" fmla="*/ 1816197 w 1816197"/>
                <a:gd name="connsiteY5" fmla="*/ 58867 h 588655"/>
                <a:gd name="connsiteX6" fmla="*/ 1816197 w 1816197"/>
                <a:gd name="connsiteY6" fmla="*/ 529789 h 588655"/>
                <a:gd name="connsiteX7" fmla="*/ 1798956 w 1816197"/>
                <a:gd name="connsiteY7" fmla="*/ 571414 h 588655"/>
                <a:gd name="connsiteX8" fmla="*/ 1757331 w 1816197"/>
                <a:gd name="connsiteY8" fmla="*/ 588655 h 588655"/>
                <a:gd name="connsiteX9" fmla="*/ 58866 w 1816197"/>
                <a:gd name="connsiteY9" fmla="*/ 588655 h 588655"/>
                <a:gd name="connsiteX10" fmla="*/ 17241 w 1816197"/>
                <a:gd name="connsiteY10" fmla="*/ 571414 h 588655"/>
                <a:gd name="connsiteX11" fmla="*/ 0 w 1816197"/>
                <a:gd name="connsiteY11" fmla="*/ 529789 h 588655"/>
                <a:gd name="connsiteX12" fmla="*/ 0 w 1816197"/>
                <a:gd name="connsiteY12" fmla="*/ 58866 h 58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16197" h="588655">
                  <a:moveTo>
                    <a:pt x="0" y="58866"/>
                  </a:moveTo>
                  <a:cubicBezTo>
                    <a:pt x="0" y="43254"/>
                    <a:pt x="6202" y="28281"/>
                    <a:pt x="17242" y="17241"/>
                  </a:cubicBezTo>
                  <a:cubicBezTo>
                    <a:pt x="28282" y="6201"/>
                    <a:pt x="43254" y="0"/>
                    <a:pt x="58867" y="0"/>
                  </a:cubicBezTo>
                  <a:lnTo>
                    <a:pt x="1757331" y="0"/>
                  </a:lnTo>
                  <a:cubicBezTo>
                    <a:pt x="1772943" y="0"/>
                    <a:pt x="1787916" y="6202"/>
                    <a:pt x="1798956" y="17242"/>
                  </a:cubicBezTo>
                  <a:cubicBezTo>
                    <a:pt x="1809996" y="28282"/>
                    <a:pt x="1816197" y="43254"/>
                    <a:pt x="1816197" y="58867"/>
                  </a:cubicBezTo>
                  <a:lnTo>
                    <a:pt x="1816197" y="529789"/>
                  </a:lnTo>
                  <a:cubicBezTo>
                    <a:pt x="1816197" y="545401"/>
                    <a:pt x="1809995" y="560374"/>
                    <a:pt x="1798956" y="571414"/>
                  </a:cubicBezTo>
                  <a:cubicBezTo>
                    <a:pt x="1787916" y="582454"/>
                    <a:pt x="1772944" y="588655"/>
                    <a:pt x="1757331" y="588655"/>
                  </a:cubicBezTo>
                  <a:lnTo>
                    <a:pt x="58866" y="588655"/>
                  </a:lnTo>
                  <a:cubicBezTo>
                    <a:pt x="43254" y="588655"/>
                    <a:pt x="28281" y="582453"/>
                    <a:pt x="17241" y="571414"/>
                  </a:cubicBezTo>
                  <a:cubicBezTo>
                    <a:pt x="6201" y="560374"/>
                    <a:pt x="0" y="545402"/>
                    <a:pt x="0" y="529789"/>
                  </a:cubicBezTo>
                  <a:lnTo>
                    <a:pt x="0" y="58866"/>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93441" tIns="93441" rIns="93441" bIns="93441"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2.5%</a:t>
              </a:r>
              <a:endParaRPr lang="en-US" sz="2000" kern="1200" dirty="0">
                <a:cs typeface="B Mitra" pitchFamily="2" charset="-78"/>
              </a:endParaRPr>
            </a:p>
          </p:txBody>
        </p:sp>
        <p:sp>
          <p:nvSpPr>
            <p:cNvPr id="16" name="Freeform 15"/>
            <p:cNvSpPr/>
            <p:nvPr/>
          </p:nvSpPr>
          <p:spPr>
            <a:xfrm>
              <a:off x="6868739" y="1140493"/>
              <a:ext cx="1816197" cy="588655"/>
            </a:xfrm>
            <a:custGeom>
              <a:avLst/>
              <a:gdLst>
                <a:gd name="connsiteX0" fmla="*/ 0 w 1816197"/>
                <a:gd name="connsiteY0" fmla="*/ 58866 h 588655"/>
                <a:gd name="connsiteX1" fmla="*/ 17242 w 1816197"/>
                <a:gd name="connsiteY1" fmla="*/ 17241 h 588655"/>
                <a:gd name="connsiteX2" fmla="*/ 58867 w 1816197"/>
                <a:gd name="connsiteY2" fmla="*/ 0 h 588655"/>
                <a:gd name="connsiteX3" fmla="*/ 1757331 w 1816197"/>
                <a:gd name="connsiteY3" fmla="*/ 0 h 588655"/>
                <a:gd name="connsiteX4" fmla="*/ 1798956 w 1816197"/>
                <a:gd name="connsiteY4" fmla="*/ 17242 h 588655"/>
                <a:gd name="connsiteX5" fmla="*/ 1816197 w 1816197"/>
                <a:gd name="connsiteY5" fmla="*/ 58867 h 588655"/>
                <a:gd name="connsiteX6" fmla="*/ 1816197 w 1816197"/>
                <a:gd name="connsiteY6" fmla="*/ 529789 h 588655"/>
                <a:gd name="connsiteX7" fmla="*/ 1798956 w 1816197"/>
                <a:gd name="connsiteY7" fmla="*/ 571414 h 588655"/>
                <a:gd name="connsiteX8" fmla="*/ 1757331 w 1816197"/>
                <a:gd name="connsiteY8" fmla="*/ 588655 h 588655"/>
                <a:gd name="connsiteX9" fmla="*/ 58866 w 1816197"/>
                <a:gd name="connsiteY9" fmla="*/ 588655 h 588655"/>
                <a:gd name="connsiteX10" fmla="*/ 17241 w 1816197"/>
                <a:gd name="connsiteY10" fmla="*/ 571414 h 588655"/>
                <a:gd name="connsiteX11" fmla="*/ 0 w 1816197"/>
                <a:gd name="connsiteY11" fmla="*/ 529789 h 588655"/>
                <a:gd name="connsiteX12" fmla="*/ 0 w 1816197"/>
                <a:gd name="connsiteY12" fmla="*/ 58866 h 58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16197" h="588655">
                  <a:moveTo>
                    <a:pt x="0" y="58866"/>
                  </a:moveTo>
                  <a:cubicBezTo>
                    <a:pt x="0" y="43254"/>
                    <a:pt x="6202" y="28281"/>
                    <a:pt x="17242" y="17241"/>
                  </a:cubicBezTo>
                  <a:cubicBezTo>
                    <a:pt x="28282" y="6201"/>
                    <a:pt x="43254" y="0"/>
                    <a:pt x="58867" y="0"/>
                  </a:cubicBezTo>
                  <a:lnTo>
                    <a:pt x="1757331" y="0"/>
                  </a:lnTo>
                  <a:cubicBezTo>
                    <a:pt x="1772943" y="0"/>
                    <a:pt x="1787916" y="6202"/>
                    <a:pt x="1798956" y="17242"/>
                  </a:cubicBezTo>
                  <a:cubicBezTo>
                    <a:pt x="1809996" y="28282"/>
                    <a:pt x="1816197" y="43254"/>
                    <a:pt x="1816197" y="58867"/>
                  </a:cubicBezTo>
                  <a:lnTo>
                    <a:pt x="1816197" y="529789"/>
                  </a:lnTo>
                  <a:cubicBezTo>
                    <a:pt x="1816197" y="545401"/>
                    <a:pt x="1809995" y="560374"/>
                    <a:pt x="1798956" y="571414"/>
                  </a:cubicBezTo>
                  <a:cubicBezTo>
                    <a:pt x="1787916" y="582454"/>
                    <a:pt x="1772944" y="588655"/>
                    <a:pt x="1757331" y="588655"/>
                  </a:cubicBezTo>
                  <a:lnTo>
                    <a:pt x="58866" y="588655"/>
                  </a:lnTo>
                  <a:cubicBezTo>
                    <a:pt x="43254" y="588655"/>
                    <a:pt x="28281" y="582453"/>
                    <a:pt x="17241" y="571414"/>
                  </a:cubicBezTo>
                  <a:cubicBezTo>
                    <a:pt x="6201" y="560374"/>
                    <a:pt x="0" y="545402"/>
                    <a:pt x="0" y="529789"/>
                  </a:cubicBezTo>
                  <a:lnTo>
                    <a:pt x="0" y="58866"/>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3441" tIns="93441" rIns="93441" bIns="93441"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درصد رشد سالانۀ هزینه‌ها </a:t>
              </a:r>
              <a:endParaRPr lang="fa-IR" sz="2000" kern="1200" dirty="0">
                <a:cs typeface="B Mitra" pitchFamily="2" charset="-78"/>
              </a:endParaRPr>
            </a:p>
          </p:txBody>
        </p:sp>
        <p:sp>
          <p:nvSpPr>
            <p:cNvPr id="17" name="Freeform 16"/>
            <p:cNvSpPr/>
            <p:nvPr/>
          </p:nvSpPr>
          <p:spPr>
            <a:xfrm>
              <a:off x="6868739" y="1925402"/>
              <a:ext cx="1816197" cy="588655"/>
            </a:xfrm>
            <a:custGeom>
              <a:avLst/>
              <a:gdLst>
                <a:gd name="connsiteX0" fmla="*/ 0 w 1816197"/>
                <a:gd name="connsiteY0" fmla="*/ 58866 h 588655"/>
                <a:gd name="connsiteX1" fmla="*/ 17242 w 1816197"/>
                <a:gd name="connsiteY1" fmla="*/ 17241 h 588655"/>
                <a:gd name="connsiteX2" fmla="*/ 58867 w 1816197"/>
                <a:gd name="connsiteY2" fmla="*/ 0 h 588655"/>
                <a:gd name="connsiteX3" fmla="*/ 1757331 w 1816197"/>
                <a:gd name="connsiteY3" fmla="*/ 0 h 588655"/>
                <a:gd name="connsiteX4" fmla="*/ 1798956 w 1816197"/>
                <a:gd name="connsiteY4" fmla="*/ 17242 h 588655"/>
                <a:gd name="connsiteX5" fmla="*/ 1816197 w 1816197"/>
                <a:gd name="connsiteY5" fmla="*/ 58867 h 588655"/>
                <a:gd name="connsiteX6" fmla="*/ 1816197 w 1816197"/>
                <a:gd name="connsiteY6" fmla="*/ 529789 h 588655"/>
                <a:gd name="connsiteX7" fmla="*/ 1798956 w 1816197"/>
                <a:gd name="connsiteY7" fmla="*/ 571414 h 588655"/>
                <a:gd name="connsiteX8" fmla="*/ 1757331 w 1816197"/>
                <a:gd name="connsiteY8" fmla="*/ 588655 h 588655"/>
                <a:gd name="connsiteX9" fmla="*/ 58866 w 1816197"/>
                <a:gd name="connsiteY9" fmla="*/ 588655 h 588655"/>
                <a:gd name="connsiteX10" fmla="*/ 17241 w 1816197"/>
                <a:gd name="connsiteY10" fmla="*/ 571414 h 588655"/>
                <a:gd name="connsiteX11" fmla="*/ 0 w 1816197"/>
                <a:gd name="connsiteY11" fmla="*/ 529789 h 588655"/>
                <a:gd name="connsiteX12" fmla="*/ 0 w 1816197"/>
                <a:gd name="connsiteY12" fmla="*/ 58866 h 58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16197" h="588655">
                  <a:moveTo>
                    <a:pt x="0" y="58866"/>
                  </a:moveTo>
                  <a:cubicBezTo>
                    <a:pt x="0" y="43254"/>
                    <a:pt x="6202" y="28281"/>
                    <a:pt x="17242" y="17241"/>
                  </a:cubicBezTo>
                  <a:cubicBezTo>
                    <a:pt x="28282" y="6201"/>
                    <a:pt x="43254" y="0"/>
                    <a:pt x="58867" y="0"/>
                  </a:cubicBezTo>
                  <a:lnTo>
                    <a:pt x="1757331" y="0"/>
                  </a:lnTo>
                  <a:cubicBezTo>
                    <a:pt x="1772943" y="0"/>
                    <a:pt x="1787916" y="6202"/>
                    <a:pt x="1798956" y="17242"/>
                  </a:cubicBezTo>
                  <a:cubicBezTo>
                    <a:pt x="1809996" y="28282"/>
                    <a:pt x="1816197" y="43254"/>
                    <a:pt x="1816197" y="58867"/>
                  </a:cubicBezTo>
                  <a:lnTo>
                    <a:pt x="1816197" y="529789"/>
                  </a:lnTo>
                  <a:cubicBezTo>
                    <a:pt x="1816197" y="545401"/>
                    <a:pt x="1809995" y="560374"/>
                    <a:pt x="1798956" y="571414"/>
                  </a:cubicBezTo>
                  <a:cubicBezTo>
                    <a:pt x="1787916" y="582454"/>
                    <a:pt x="1772944" y="588655"/>
                    <a:pt x="1757331" y="588655"/>
                  </a:cubicBezTo>
                  <a:lnTo>
                    <a:pt x="58866" y="588655"/>
                  </a:lnTo>
                  <a:cubicBezTo>
                    <a:pt x="43254" y="588655"/>
                    <a:pt x="28281" y="582453"/>
                    <a:pt x="17241" y="571414"/>
                  </a:cubicBezTo>
                  <a:cubicBezTo>
                    <a:pt x="6201" y="560374"/>
                    <a:pt x="0" y="545402"/>
                    <a:pt x="0" y="529789"/>
                  </a:cubicBezTo>
                  <a:lnTo>
                    <a:pt x="0" y="58866"/>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93441" tIns="93441" rIns="93441" bIns="93441"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نرخ تورم تولیدکننده</a:t>
              </a:r>
              <a:endParaRPr lang="fa-IR" sz="2000" kern="1200" dirty="0">
                <a:cs typeface="B Mitra" pitchFamily="2" charset="-78"/>
              </a:endParaRPr>
            </a:p>
          </p:txBody>
        </p:sp>
      </p:grpSp>
      <p:sp>
        <p:nvSpPr>
          <p:cNvPr id="8" name="Rectangle 7"/>
          <p:cNvSpPr/>
          <p:nvPr/>
        </p:nvSpPr>
        <p:spPr>
          <a:xfrm>
            <a:off x="3352800" y="457200"/>
            <a:ext cx="2438400" cy="457200"/>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t>مفروضات</a:t>
            </a:r>
            <a:endParaRPr lang="fa-IR" dirty="0"/>
          </a:p>
        </p:txBody>
      </p:sp>
      <p:graphicFrame>
        <p:nvGraphicFramePr>
          <p:cNvPr id="25" name="Chart 24"/>
          <p:cNvGraphicFramePr/>
          <p:nvPr/>
        </p:nvGraphicFramePr>
        <p:xfrm>
          <a:off x="1524000" y="2819400"/>
          <a:ext cx="5486400" cy="28860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ایران و چین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ایران و چین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ایران و چین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ایران و چین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ایران و چین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27</a:t>
            </a:fld>
            <a:endParaRPr lang="en-US"/>
          </a:p>
        </p:txBody>
      </p:sp>
      <p:sp>
        <p:nvSpPr>
          <p:cNvPr id="23555"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تحول اساسی طی 20 سال</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مقایسۀ تولید ناخالص داخلی- سال 2010</a:t>
            </a:r>
            <a:endParaRPr lang="en-US" dirty="0"/>
          </a:p>
        </p:txBody>
      </p:sp>
      <p:graphicFrame>
        <p:nvGraphicFramePr>
          <p:cNvPr id="6" name="Content Placeholder 5"/>
          <p:cNvGraphicFramePr>
            <a:graphicFrameLocks noGrp="1"/>
          </p:cNvGraphicFramePr>
          <p:nvPr>
            <p:ph idx="1"/>
          </p:nvPr>
        </p:nvGraphicFramePr>
        <p:xfrm>
          <a:off x="1981200" y="1600200"/>
          <a:ext cx="4724400" cy="4495800"/>
        </p:xfrm>
        <a:graphic>
          <a:graphicData uri="http://schemas.openxmlformats.org/drawingml/2006/table">
            <a:tbl>
              <a:tblPr firstRow="1" firstCol="1">
                <a:tableStyleId>{912C8C85-51F0-491E-9774-3900AFEF0FD7}</a:tableStyleId>
              </a:tblPr>
              <a:tblGrid>
                <a:gridCol w="2590800"/>
                <a:gridCol w="2133600"/>
              </a:tblGrid>
              <a:tr h="374650">
                <a:tc>
                  <a:txBody>
                    <a:bodyPr/>
                    <a:lstStyle/>
                    <a:p>
                      <a:pPr marL="0" marR="0" algn="ctr" rtl="1">
                        <a:lnSpc>
                          <a:spcPct val="115000"/>
                        </a:lnSpc>
                        <a:spcBef>
                          <a:spcPts val="0"/>
                        </a:spcBef>
                        <a:spcAft>
                          <a:spcPts val="0"/>
                        </a:spcAft>
                      </a:pPr>
                      <a:r>
                        <a:rPr lang="fa-IR" sz="1400" dirty="0" smtClean="0">
                          <a:latin typeface="IPT.Mitra" pitchFamily="2" charset="2"/>
                          <a:cs typeface="B Zar" pitchFamily="2" charset="-78"/>
                        </a:rPr>
                        <a:t>تولید ناخالص</a:t>
                      </a:r>
                      <a:r>
                        <a:rPr lang="fa-IR" sz="1400" baseline="0" dirty="0" smtClean="0">
                          <a:latin typeface="IPT.Mitra" pitchFamily="2" charset="2"/>
                          <a:cs typeface="B Zar" pitchFamily="2" charset="-78"/>
                        </a:rPr>
                        <a:t> داخلی (میلیون دلار)</a:t>
                      </a:r>
                      <a:endParaRPr lang="en-US" sz="1400" b="0" dirty="0">
                        <a:latin typeface="IPT.Mitra" pitchFamily="2" charset="2"/>
                        <a:ea typeface="Calibri"/>
                        <a:cs typeface="B Zar" pitchFamily="2" charset="-78"/>
                      </a:endParaRPr>
                    </a:p>
                  </a:txBody>
                  <a:tcPr marL="68580" marR="68580" marT="0" marB="0" anchor="ctr"/>
                </a:tc>
                <a:tc>
                  <a:txBody>
                    <a:bodyPr/>
                    <a:lstStyle/>
                    <a:p>
                      <a:pPr marL="0" marR="0" algn="ctr" rtl="1">
                        <a:lnSpc>
                          <a:spcPct val="115000"/>
                        </a:lnSpc>
                        <a:spcBef>
                          <a:spcPts val="0"/>
                        </a:spcBef>
                        <a:spcAft>
                          <a:spcPts val="0"/>
                        </a:spcAft>
                      </a:pPr>
                      <a:r>
                        <a:rPr lang="fa-IR" sz="1400" dirty="0" smtClean="0">
                          <a:cs typeface="B Zar" pitchFamily="2" charset="-78"/>
                        </a:rPr>
                        <a:t>کشور</a:t>
                      </a:r>
                      <a:endParaRPr lang="en-US" sz="1400" b="1" dirty="0">
                        <a:latin typeface="IPT.Mitra" pitchFamily="2" charset="2"/>
                        <a:ea typeface="Calibri"/>
                        <a:cs typeface="B Zar" pitchFamily="2" charset="-78"/>
                      </a:endParaRPr>
                    </a:p>
                  </a:txBody>
                  <a:tcPr marL="68580" marR="68580" marT="0" marB="0" anchor="ctr"/>
                </a:tc>
              </a:tr>
              <a:tr h="374650">
                <a:tc>
                  <a:txBody>
                    <a:bodyPr/>
                    <a:lstStyle/>
                    <a:p>
                      <a:pPr marL="0" marR="0" algn="ctr" defTabSz="914400" rtl="1" eaLnBrk="1" latinLnBrk="0" hangingPunct="1">
                        <a:lnSpc>
                          <a:spcPct val="115000"/>
                        </a:lnSpc>
                        <a:spcBef>
                          <a:spcPts val="0"/>
                        </a:spcBef>
                        <a:spcAft>
                          <a:spcPts val="0"/>
                        </a:spcAft>
                      </a:pPr>
                      <a:r>
                        <a:rPr lang="en-US" sz="2000" b="1" kern="1200" dirty="0" smtClean="0">
                          <a:solidFill>
                            <a:schemeClr val="tx1"/>
                          </a:solidFill>
                          <a:latin typeface="IPT.Mitra" pitchFamily="2" charset="2"/>
                          <a:ea typeface="+mn-ea"/>
                          <a:cs typeface="+mn-cs"/>
                        </a:rPr>
                        <a:t>14,820,000</a:t>
                      </a:r>
                      <a:endParaRPr lang="en-US" sz="2000" b="1" kern="1200" dirty="0">
                        <a:solidFill>
                          <a:schemeClr val="tx1"/>
                        </a:solidFill>
                        <a:latin typeface="IPT.Mitra" pitchFamily="2" charset="2"/>
                        <a:ea typeface="+mn-ea"/>
                        <a:cs typeface="+mn-cs"/>
                      </a:endParaRPr>
                    </a:p>
                  </a:txBody>
                  <a:tcPr marL="68580" marR="68580" marT="0" marB="0" anchor="ctr"/>
                </a:tc>
                <a:tc>
                  <a:txBody>
                    <a:bodyPr/>
                    <a:lstStyle/>
                    <a:p>
                      <a:pPr marL="0" marR="0" algn="r" rtl="1">
                        <a:lnSpc>
                          <a:spcPct val="115000"/>
                        </a:lnSpc>
                        <a:spcBef>
                          <a:spcPts val="0"/>
                        </a:spcBef>
                        <a:spcAft>
                          <a:spcPts val="0"/>
                        </a:spcAft>
                      </a:pPr>
                      <a:r>
                        <a:rPr lang="en-US" sz="1600" dirty="0">
                          <a:cs typeface="B Zar" pitchFamily="2" charset="-78"/>
                        </a:rPr>
                        <a:t> </a:t>
                      </a:r>
                      <a:r>
                        <a:rPr lang="ar-SA" sz="1600" dirty="0">
                          <a:cs typeface="B Zar" pitchFamily="2" charset="-78"/>
                        </a:rPr>
                        <a:t>اتحادیه اروپا         </a:t>
                      </a:r>
                      <a:r>
                        <a:rPr lang="en-US" sz="1600" dirty="0">
                          <a:cs typeface="B Zar" pitchFamily="2" charset="-78"/>
                        </a:rPr>
                        <a:t>  </a:t>
                      </a:r>
                      <a:r>
                        <a:rPr lang="en-US" sz="1600" dirty="0" smtClean="0">
                          <a:cs typeface="B Zar" pitchFamily="2" charset="-78"/>
                        </a:rPr>
                        <a:t>  </a:t>
                      </a:r>
                      <a:r>
                        <a:rPr lang="fa-IR" sz="1600" dirty="0" smtClean="0">
                          <a:cs typeface="B Zar" pitchFamily="2" charset="-78"/>
                        </a:rPr>
                        <a:t>          </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smtClean="0">
                          <a:latin typeface="IPT.Mitra" pitchFamily="2" charset="2"/>
                        </a:rPr>
                        <a:t>14,660,000</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ar-SA" sz="1600" dirty="0">
                          <a:cs typeface="B Zar" pitchFamily="2" charset="-78"/>
                        </a:rPr>
                        <a:t>ایالات متحدۀ آمریکا   </a:t>
                      </a:r>
                      <a:r>
                        <a:rPr lang="en-US" sz="1600" dirty="0">
                          <a:cs typeface="B Zar" pitchFamily="2" charset="-78"/>
                        </a:rPr>
                        <a:t>  </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smtClean="0">
                          <a:latin typeface="IPT.Mitra" pitchFamily="2" charset="2"/>
                        </a:rPr>
                        <a:t>10,090,000</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ar-SA" sz="1600" dirty="0">
                          <a:cs typeface="B Zar" pitchFamily="2" charset="-78"/>
                        </a:rPr>
                        <a:t>جمهوری خلق چین    </a:t>
                      </a:r>
                      <a:r>
                        <a:rPr lang="en-US" sz="1600" dirty="0">
                          <a:cs typeface="B Zar" pitchFamily="2" charset="-78"/>
                        </a:rPr>
                        <a:t> </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smtClean="0">
                          <a:latin typeface="IPT.Mitra" pitchFamily="2" charset="2"/>
                        </a:rPr>
                        <a:t>4,310,000</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ar-SA" sz="1600" dirty="0">
                          <a:cs typeface="B Zar" pitchFamily="2" charset="-78"/>
                        </a:rPr>
                        <a:t>ژاپن                    </a:t>
                      </a:r>
                      <a:r>
                        <a:rPr lang="en-US" sz="1600" dirty="0">
                          <a:cs typeface="B Zar" pitchFamily="2" charset="-78"/>
                        </a:rPr>
                        <a:t> </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smtClean="0">
                          <a:latin typeface="IPT.Mitra" pitchFamily="2" charset="2"/>
                        </a:rPr>
                        <a:t>4,060,000</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هند</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smtClean="0">
                          <a:latin typeface="IPT.Mitra" pitchFamily="2" charset="2"/>
                        </a:rPr>
                        <a:t>2,940,000</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ar-SA" sz="1600" dirty="0">
                          <a:cs typeface="B Zar" pitchFamily="2" charset="-78"/>
                        </a:rPr>
                        <a:t>فرانسه                  </a:t>
                      </a:r>
                      <a:r>
                        <a:rPr lang="en-US" sz="1600" dirty="0">
                          <a:cs typeface="B Zar" pitchFamily="2" charset="-78"/>
                        </a:rPr>
                        <a:t> </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smtClean="0">
                          <a:latin typeface="IPT.Mitra" pitchFamily="2" charset="2"/>
                        </a:rPr>
                        <a:t>2,223,000</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0" dirty="0" smtClean="0">
                          <a:latin typeface="+mn-lt"/>
                          <a:ea typeface="+mn-ea"/>
                          <a:cs typeface="B Zar" pitchFamily="2" charset="-78"/>
                        </a:rPr>
                        <a:t>روسیه</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smtClean="0">
                          <a:latin typeface="IPT.Mitra" pitchFamily="2" charset="2"/>
                        </a:rPr>
                        <a:t>2,173,000</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0" dirty="0" smtClean="0">
                          <a:latin typeface="IPT.Mitra" pitchFamily="2" charset="2"/>
                          <a:ea typeface="Calibri"/>
                          <a:cs typeface="B Zar" pitchFamily="2" charset="-78"/>
                        </a:rPr>
                        <a:t>انگلستان</a:t>
                      </a:r>
                      <a:endParaRPr lang="en-US" sz="1600" b="0"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smtClean="0">
                          <a:latin typeface="IPT.Mitra" pitchFamily="2" charset="2"/>
                        </a:rPr>
                        <a:t>2,172,000</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ar-SA" sz="1600" dirty="0">
                          <a:cs typeface="B Zar" pitchFamily="2" charset="-78"/>
                        </a:rPr>
                        <a:t>برزیل                  </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smtClean="0">
                          <a:latin typeface="IPT.Mitra" pitchFamily="2" charset="2"/>
                        </a:rPr>
                        <a:t>2,145,000</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فرانسه</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dirty="0">
                          <a:latin typeface="IPT.Mitra" pitchFamily="2" charset="2"/>
                        </a:rPr>
                        <a:t>1,574,051</a:t>
                      </a:r>
                      <a:endParaRPr lang="en-US" sz="20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ایتالیا</a:t>
                      </a:r>
                      <a:endParaRPr lang="en-US" sz="1600" b="1" dirty="0">
                        <a:latin typeface="IPT.Mitra" pitchFamily="2" charset="2"/>
                        <a:ea typeface="Calibri"/>
                        <a:cs typeface="B Zar" pitchFamily="2" charset="-78"/>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a:p>
        </p:txBody>
      </p:sp>
      <p:pic>
        <p:nvPicPr>
          <p:cNvPr id="45" name="Picture 44" descr="http://upload.wikimedia.org/wikipedia/commons/thumb/b/b7/Flag_of_Europe.svg/22px-Flag_of_Europe.svg.png"/>
          <p:cNvPicPr/>
          <p:nvPr/>
        </p:nvPicPr>
        <p:blipFill>
          <a:blip r:embed="rId2" cstate="print"/>
          <a:srcRect/>
          <a:stretch>
            <a:fillRect/>
          </a:stretch>
        </p:blipFill>
        <p:spPr bwMode="auto">
          <a:xfrm>
            <a:off x="4800600" y="2057400"/>
            <a:ext cx="409575" cy="223837"/>
          </a:xfrm>
          <a:prstGeom prst="rect">
            <a:avLst/>
          </a:prstGeom>
          <a:noFill/>
          <a:ln w="9525">
            <a:noFill/>
            <a:miter lim="800000"/>
            <a:headEnd/>
            <a:tailEnd/>
          </a:ln>
        </p:spPr>
      </p:pic>
      <p:pic>
        <p:nvPicPr>
          <p:cNvPr id="46" name="Picture 45" descr="http://upload.wikimedia.org/wikipedia/commons/thumb/a/a4/Flag_of_the_United_States.svg/22px-Flag_of_the_United_States.svg.png"/>
          <p:cNvPicPr/>
          <p:nvPr/>
        </p:nvPicPr>
        <p:blipFill>
          <a:blip r:embed="rId3" cstate="print"/>
          <a:srcRect/>
          <a:stretch>
            <a:fillRect/>
          </a:stretch>
        </p:blipFill>
        <p:spPr bwMode="auto">
          <a:xfrm>
            <a:off x="4800600" y="2438400"/>
            <a:ext cx="409575" cy="209550"/>
          </a:xfrm>
          <a:prstGeom prst="rect">
            <a:avLst/>
          </a:prstGeom>
          <a:noFill/>
          <a:ln w="9525">
            <a:noFill/>
            <a:miter lim="800000"/>
            <a:headEnd/>
            <a:tailEnd/>
          </a:ln>
        </p:spPr>
      </p:pic>
      <p:pic>
        <p:nvPicPr>
          <p:cNvPr id="47" name="Picture 46" descr="http://upload.wikimedia.org/wikipedia/commons/thumb/f/fa/Flag_of_the_People%27s_Republic_of_China.svg/22px-Flag_of_the_People%27s_Republic_of_China.svg.png"/>
          <p:cNvPicPr/>
          <p:nvPr/>
        </p:nvPicPr>
        <p:blipFill>
          <a:blip r:embed="rId4" cstate="print"/>
          <a:srcRect/>
          <a:stretch>
            <a:fillRect/>
          </a:stretch>
        </p:blipFill>
        <p:spPr bwMode="auto">
          <a:xfrm>
            <a:off x="4800600" y="2819400"/>
            <a:ext cx="409575" cy="223837"/>
          </a:xfrm>
          <a:prstGeom prst="rect">
            <a:avLst/>
          </a:prstGeom>
          <a:noFill/>
          <a:ln w="9525">
            <a:noFill/>
            <a:miter lim="800000"/>
            <a:headEnd/>
            <a:tailEnd/>
          </a:ln>
        </p:spPr>
      </p:pic>
      <p:pic>
        <p:nvPicPr>
          <p:cNvPr id="48" name="Picture 47" descr="http://upload.wikimedia.org/wikipedia/commons/thumb/9/9e/Flag_of_Japan.svg/22px-Flag_of_Japan.svg.png"/>
          <p:cNvPicPr/>
          <p:nvPr/>
        </p:nvPicPr>
        <p:blipFill>
          <a:blip r:embed="rId5" cstate="print"/>
          <a:srcRect/>
          <a:stretch>
            <a:fillRect/>
          </a:stretch>
        </p:blipFill>
        <p:spPr bwMode="auto">
          <a:xfrm>
            <a:off x="4800600" y="3124200"/>
            <a:ext cx="380999" cy="228600"/>
          </a:xfrm>
          <a:prstGeom prst="rect">
            <a:avLst/>
          </a:prstGeom>
          <a:noFill/>
          <a:ln w="9525">
            <a:solidFill>
              <a:schemeClr val="tx1"/>
            </a:solidFill>
            <a:miter lim="800000"/>
            <a:headEnd/>
            <a:tailEnd/>
          </a:ln>
        </p:spPr>
      </p:pic>
      <p:pic>
        <p:nvPicPr>
          <p:cNvPr id="49" name="Picture 48" descr="http://upload.wikimedia.org/wikipedia/commons/thumb/b/ba/Flag_of_Germany.svg/22px-Flag_of_Germany.svg.png"/>
          <p:cNvPicPr/>
          <p:nvPr/>
        </p:nvPicPr>
        <p:blipFill>
          <a:blip r:embed="rId6" cstate="print"/>
          <a:srcRect/>
          <a:stretch>
            <a:fillRect/>
          </a:stretch>
        </p:blipFill>
        <p:spPr bwMode="auto">
          <a:xfrm>
            <a:off x="4800600" y="3886200"/>
            <a:ext cx="409575" cy="290513"/>
          </a:xfrm>
          <a:prstGeom prst="rect">
            <a:avLst/>
          </a:prstGeom>
          <a:noFill/>
          <a:ln w="9525">
            <a:noFill/>
            <a:miter lim="800000"/>
            <a:headEnd/>
            <a:tailEnd/>
          </a:ln>
        </p:spPr>
      </p:pic>
      <p:pic>
        <p:nvPicPr>
          <p:cNvPr id="50" name="Picture 49" descr="http://upload.wikimedia.org/wikipedia/commons/thumb/c/c3/Flag_of_France.svg/22px-Flag_of_France.svg.png"/>
          <p:cNvPicPr/>
          <p:nvPr/>
        </p:nvPicPr>
        <p:blipFill>
          <a:blip r:embed="rId7" cstate="print"/>
          <a:srcRect/>
          <a:stretch>
            <a:fillRect/>
          </a:stretch>
        </p:blipFill>
        <p:spPr bwMode="auto">
          <a:xfrm>
            <a:off x="4800600" y="5334000"/>
            <a:ext cx="409575" cy="300038"/>
          </a:xfrm>
          <a:prstGeom prst="rect">
            <a:avLst/>
          </a:prstGeom>
          <a:noFill/>
          <a:ln w="9525">
            <a:noFill/>
            <a:miter lim="800000"/>
            <a:headEnd/>
            <a:tailEnd/>
          </a:ln>
        </p:spPr>
      </p:pic>
      <p:pic>
        <p:nvPicPr>
          <p:cNvPr id="51" name="Picture 50" descr="http://upload.wikimedia.org/wikipedia/commons/thumb/a/ae/Flag_of_the_United_Kingdom.svg/22px-Flag_of_the_United_Kingdom.svg.png"/>
          <p:cNvPicPr/>
          <p:nvPr/>
        </p:nvPicPr>
        <p:blipFill>
          <a:blip r:embed="rId8" cstate="print"/>
          <a:srcRect/>
          <a:stretch>
            <a:fillRect/>
          </a:stretch>
        </p:blipFill>
        <p:spPr bwMode="auto">
          <a:xfrm>
            <a:off x="4800600" y="4648200"/>
            <a:ext cx="457200" cy="228600"/>
          </a:xfrm>
          <a:prstGeom prst="rect">
            <a:avLst/>
          </a:prstGeom>
          <a:noFill/>
          <a:ln w="9525">
            <a:noFill/>
            <a:miter lim="800000"/>
            <a:headEnd/>
            <a:tailEnd/>
          </a:ln>
        </p:spPr>
      </p:pic>
      <p:pic>
        <p:nvPicPr>
          <p:cNvPr id="52" name="Picture 51" descr="http://upload.wikimedia.org/wikipedia/commons/thumb/0/05/Flag_of_Brazil.svg/22px-Flag_of_Brazil.svg.png"/>
          <p:cNvPicPr/>
          <p:nvPr/>
        </p:nvPicPr>
        <p:blipFill>
          <a:blip r:embed="rId9" cstate="print"/>
          <a:srcRect/>
          <a:stretch>
            <a:fillRect/>
          </a:stretch>
        </p:blipFill>
        <p:spPr bwMode="auto">
          <a:xfrm>
            <a:off x="4800600" y="4953000"/>
            <a:ext cx="457200" cy="304800"/>
          </a:xfrm>
          <a:prstGeom prst="rect">
            <a:avLst/>
          </a:prstGeom>
          <a:noFill/>
          <a:ln w="9525">
            <a:noFill/>
            <a:miter lim="800000"/>
            <a:headEnd/>
            <a:tailEnd/>
          </a:ln>
        </p:spPr>
      </p:pic>
      <p:pic>
        <p:nvPicPr>
          <p:cNvPr id="53" name="Picture 52" descr="http://upload.wikimedia.org/wikipedia/commons/thumb/0/03/Flag_of_Italy.svg/22px-Flag_of_Italy.svg.png"/>
          <p:cNvPicPr/>
          <p:nvPr/>
        </p:nvPicPr>
        <p:blipFill>
          <a:blip r:embed="rId10" cstate="print"/>
          <a:srcRect/>
          <a:stretch>
            <a:fillRect/>
          </a:stretch>
        </p:blipFill>
        <p:spPr bwMode="auto">
          <a:xfrm>
            <a:off x="4800600" y="5791200"/>
            <a:ext cx="457200" cy="228600"/>
          </a:xfrm>
          <a:prstGeom prst="rect">
            <a:avLst/>
          </a:prstGeom>
          <a:noFill/>
          <a:ln w="9525">
            <a:noFill/>
            <a:miter lim="800000"/>
            <a:headEnd/>
            <a:tailEnd/>
          </a:ln>
        </p:spPr>
      </p:pic>
      <p:pic>
        <p:nvPicPr>
          <p:cNvPr id="55" name="Picture 54"/>
          <p:cNvPicPr/>
          <p:nvPr/>
        </p:nvPicPr>
        <p:blipFill>
          <a:blip r:embed="rId11" cstate="print"/>
          <a:srcRect/>
          <a:stretch>
            <a:fillRect/>
          </a:stretch>
        </p:blipFill>
        <p:spPr bwMode="auto">
          <a:xfrm>
            <a:off x="4800600" y="3505200"/>
            <a:ext cx="409575" cy="304800"/>
          </a:xfrm>
          <a:prstGeom prst="rect">
            <a:avLst/>
          </a:prstGeom>
          <a:noFill/>
          <a:ln w="9525">
            <a:noFill/>
            <a:miter lim="800000"/>
            <a:headEnd/>
            <a:tailEnd/>
          </a:ln>
        </p:spPr>
      </p:pic>
      <p:sp>
        <p:nvSpPr>
          <p:cNvPr id="56" name="TextBox 55"/>
          <p:cNvSpPr txBox="1"/>
          <p:nvPr/>
        </p:nvSpPr>
        <p:spPr>
          <a:xfrm>
            <a:off x="0" y="6396335"/>
            <a:ext cx="8915400" cy="523220"/>
          </a:xfrm>
          <a:prstGeom prst="rect">
            <a:avLst/>
          </a:prstGeom>
          <a:noFill/>
        </p:spPr>
        <p:txBody>
          <a:bodyPr wrap="square" rtlCol="0">
            <a:spAutoFit/>
          </a:bodyPr>
          <a:lstStyle/>
          <a:p>
            <a:r>
              <a:rPr lang="en-US" sz="1400" dirty="0" smtClean="0">
                <a:solidFill>
                  <a:schemeClr val="bg1"/>
                </a:solidFill>
              </a:rPr>
              <a:t>Field listing - GDP (official exchange rate), CIA World </a:t>
            </a:r>
            <a:r>
              <a:rPr lang="en-US" sz="1400" dirty="0" err="1" smtClean="0">
                <a:solidFill>
                  <a:schemeClr val="bg1"/>
                </a:solidFill>
              </a:rPr>
              <a:t>Factbook</a:t>
            </a:r>
            <a:endParaRPr lang="en-US" sz="1400" dirty="0" smtClean="0">
              <a:solidFill>
                <a:schemeClr val="bg1"/>
              </a:solidFill>
            </a:endParaRPr>
          </a:p>
          <a:p>
            <a:endParaRPr lang="en-US" sz="1400" dirty="0">
              <a:solidFill>
                <a:schemeClr val="bg1"/>
              </a:solidFill>
            </a:endParaRPr>
          </a:p>
        </p:txBody>
      </p:sp>
      <p:pic>
        <p:nvPicPr>
          <p:cNvPr id="1062" name="Picture 38"/>
          <p:cNvPicPr>
            <a:picLocks noChangeAspect="1" noChangeArrowheads="1"/>
          </p:cNvPicPr>
          <p:nvPr/>
        </p:nvPicPr>
        <p:blipFill>
          <a:blip r:embed="rId12" cstate="print"/>
          <a:srcRect/>
          <a:stretch>
            <a:fillRect/>
          </a:stretch>
        </p:blipFill>
        <p:spPr bwMode="auto">
          <a:xfrm>
            <a:off x="4765040" y="4191000"/>
            <a:ext cx="44704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10" dur="1000" fill="hold"/>
                                        <p:tgtEl>
                                          <p:spTgt spid="4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5"/>
                                        </p:tgtEl>
                                      </p:cBhvr>
                                    </p:animEffect>
                                  </p:childTnLst>
                                </p:cTn>
                              </p:par>
                              <p:par>
                                <p:cTn id="15" presetID="25"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decel="50000" fill="hold">
                                          <p:stCondLst>
                                            <p:cond delay="0"/>
                                          </p:stCondLst>
                                        </p:cTn>
                                        <p:tgtEl>
                                          <p:spTgt spid="4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4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46"/>
                                        </p:tgtEl>
                                        <p:attrNameLst>
                                          <p:attrName>ppt_w</p:attrName>
                                        </p:attrNameLst>
                                      </p:cBhvr>
                                      <p:tavLst>
                                        <p:tav tm="0">
                                          <p:val>
                                            <p:strVal val="#ppt_w*.05"/>
                                          </p:val>
                                        </p:tav>
                                        <p:tav tm="100000">
                                          <p:val>
                                            <p:strVal val="#ppt_w"/>
                                          </p:val>
                                        </p:tav>
                                      </p:tavLst>
                                    </p:anim>
                                    <p:anim calcmode="lin" valueType="num">
                                      <p:cBhvr>
                                        <p:cTn id="20" dur="1000" fill="hold"/>
                                        <p:tgtEl>
                                          <p:spTgt spid="4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4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4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4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46"/>
                                        </p:tgtEl>
                                      </p:cBhvr>
                                    </p:animEffect>
                                  </p:childTnLst>
                                </p:cTn>
                              </p:par>
                              <p:par>
                                <p:cTn id="25" presetID="25" presetClass="entr" presetSubtype="0"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decel="50000" fill="hold">
                                          <p:stCondLst>
                                            <p:cond delay="0"/>
                                          </p:stCondLst>
                                        </p:cTn>
                                        <p:tgtEl>
                                          <p:spTgt spid="47"/>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47"/>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47"/>
                                        </p:tgtEl>
                                        <p:attrNameLst>
                                          <p:attrName>ppt_w</p:attrName>
                                        </p:attrNameLst>
                                      </p:cBhvr>
                                      <p:tavLst>
                                        <p:tav tm="0">
                                          <p:val>
                                            <p:strVal val="#ppt_w*.05"/>
                                          </p:val>
                                        </p:tav>
                                        <p:tav tm="100000">
                                          <p:val>
                                            <p:strVal val="#ppt_w"/>
                                          </p:val>
                                        </p:tav>
                                      </p:tavLst>
                                    </p:anim>
                                    <p:anim calcmode="lin" valueType="num">
                                      <p:cBhvr>
                                        <p:cTn id="30" dur="1000" fill="hold"/>
                                        <p:tgtEl>
                                          <p:spTgt spid="47"/>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47"/>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47"/>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47"/>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47"/>
                                        </p:tgtEl>
                                      </p:cBhvr>
                                    </p:animEffect>
                                  </p:childTnLst>
                                </p:cTn>
                              </p:par>
                              <p:par>
                                <p:cTn id="35" presetID="25" presetClass="entr" presetSubtype="0" fill="hold" nodeType="withEffect">
                                  <p:stCondLst>
                                    <p:cond delay="0"/>
                                  </p:stCondLst>
                                  <p:childTnLst>
                                    <p:set>
                                      <p:cBhvr>
                                        <p:cTn id="36" dur="1" fill="hold">
                                          <p:stCondLst>
                                            <p:cond delay="0"/>
                                          </p:stCondLst>
                                        </p:cTn>
                                        <p:tgtEl>
                                          <p:spTgt spid="48"/>
                                        </p:tgtEl>
                                        <p:attrNameLst>
                                          <p:attrName>style.visibility</p:attrName>
                                        </p:attrNameLst>
                                      </p:cBhvr>
                                      <p:to>
                                        <p:strVal val="visible"/>
                                      </p:to>
                                    </p:set>
                                    <p:anim calcmode="lin" valueType="num">
                                      <p:cBhvr>
                                        <p:cTn id="37"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40" dur="1000" fill="hold"/>
                                        <p:tgtEl>
                                          <p:spTgt spid="48"/>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48"/>
                                        </p:tgtEl>
                                      </p:cBhvr>
                                    </p:animEffect>
                                  </p:childTnLst>
                                </p:cTn>
                              </p:par>
                              <p:par>
                                <p:cTn id="45" presetID="25" presetClass="entr" presetSubtype="0" fill="hold" nodeType="withEffect">
                                  <p:stCondLst>
                                    <p:cond delay="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decel="50000" fill="hold">
                                          <p:stCondLst>
                                            <p:cond delay="0"/>
                                          </p:stCondLst>
                                        </p:cTn>
                                        <p:tgtEl>
                                          <p:spTgt spid="55"/>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55"/>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55"/>
                                        </p:tgtEl>
                                        <p:attrNameLst>
                                          <p:attrName>ppt_w</p:attrName>
                                        </p:attrNameLst>
                                      </p:cBhvr>
                                      <p:tavLst>
                                        <p:tav tm="0">
                                          <p:val>
                                            <p:strVal val="#ppt_w*.05"/>
                                          </p:val>
                                        </p:tav>
                                        <p:tav tm="100000">
                                          <p:val>
                                            <p:strVal val="#ppt_w"/>
                                          </p:val>
                                        </p:tav>
                                      </p:tavLst>
                                    </p:anim>
                                    <p:anim calcmode="lin" valueType="num">
                                      <p:cBhvr>
                                        <p:cTn id="50" dur="1000" fill="hold"/>
                                        <p:tgtEl>
                                          <p:spTgt spid="55"/>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55"/>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55"/>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55"/>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55"/>
                                        </p:tgtEl>
                                      </p:cBhvr>
                                    </p:animEffect>
                                  </p:childTnLst>
                                </p:cTn>
                              </p:par>
                              <p:par>
                                <p:cTn id="55" presetID="25" presetClass="entr" presetSubtype="0" fill="hold" nodeType="with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500" decel="50000" fill="hold">
                                          <p:stCondLst>
                                            <p:cond delay="0"/>
                                          </p:stCondLst>
                                        </p:cTn>
                                        <p:tgtEl>
                                          <p:spTgt spid="49"/>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49"/>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49"/>
                                        </p:tgtEl>
                                        <p:attrNameLst>
                                          <p:attrName>ppt_w</p:attrName>
                                        </p:attrNameLst>
                                      </p:cBhvr>
                                      <p:tavLst>
                                        <p:tav tm="0">
                                          <p:val>
                                            <p:strVal val="#ppt_w*.05"/>
                                          </p:val>
                                        </p:tav>
                                        <p:tav tm="100000">
                                          <p:val>
                                            <p:strVal val="#ppt_w"/>
                                          </p:val>
                                        </p:tav>
                                      </p:tavLst>
                                    </p:anim>
                                    <p:anim calcmode="lin" valueType="num">
                                      <p:cBhvr>
                                        <p:cTn id="60" dur="1000" fill="hold"/>
                                        <p:tgtEl>
                                          <p:spTgt spid="49"/>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49"/>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49"/>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49"/>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49"/>
                                        </p:tgtEl>
                                      </p:cBhvr>
                                    </p:animEffect>
                                  </p:childTnLst>
                                </p:cTn>
                              </p:par>
                              <p:par>
                                <p:cTn id="65" presetID="25" presetClass="entr" presetSubtype="0" fill="hold" nodeType="with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p:cTn id="6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70" dur="1000" fill="hold"/>
                                        <p:tgtEl>
                                          <p:spTgt spid="6"/>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6"/>
                                        </p:tgtEl>
                                      </p:cBhvr>
                                    </p:animEffect>
                                  </p:childTnLst>
                                </p:cTn>
                              </p:par>
                              <p:par>
                                <p:cTn id="75" presetID="25" presetClass="entr" presetSubtype="0" fill="hold" nodeType="withEffect">
                                  <p:stCondLst>
                                    <p:cond delay="0"/>
                                  </p:stCondLst>
                                  <p:childTnLst>
                                    <p:set>
                                      <p:cBhvr>
                                        <p:cTn id="76" dur="1" fill="hold">
                                          <p:stCondLst>
                                            <p:cond delay="0"/>
                                          </p:stCondLst>
                                        </p:cTn>
                                        <p:tgtEl>
                                          <p:spTgt spid="1062"/>
                                        </p:tgtEl>
                                        <p:attrNameLst>
                                          <p:attrName>style.visibility</p:attrName>
                                        </p:attrNameLst>
                                      </p:cBhvr>
                                      <p:to>
                                        <p:strVal val="visible"/>
                                      </p:to>
                                    </p:set>
                                    <p:anim calcmode="lin" valueType="num">
                                      <p:cBhvr>
                                        <p:cTn id="77" dur="500" decel="50000" fill="hold">
                                          <p:stCondLst>
                                            <p:cond delay="0"/>
                                          </p:stCondLst>
                                        </p:cTn>
                                        <p:tgtEl>
                                          <p:spTgt spid="1062"/>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1062"/>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1062"/>
                                        </p:tgtEl>
                                        <p:attrNameLst>
                                          <p:attrName>ppt_w</p:attrName>
                                        </p:attrNameLst>
                                      </p:cBhvr>
                                      <p:tavLst>
                                        <p:tav tm="0">
                                          <p:val>
                                            <p:strVal val="#ppt_w*.05"/>
                                          </p:val>
                                        </p:tav>
                                        <p:tav tm="100000">
                                          <p:val>
                                            <p:strVal val="#ppt_w"/>
                                          </p:val>
                                        </p:tav>
                                      </p:tavLst>
                                    </p:anim>
                                    <p:anim calcmode="lin" valueType="num">
                                      <p:cBhvr>
                                        <p:cTn id="80" dur="1000" fill="hold"/>
                                        <p:tgtEl>
                                          <p:spTgt spid="1062"/>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1062"/>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1062"/>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1062"/>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1062"/>
                                        </p:tgtEl>
                                      </p:cBhvr>
                                    </p:animEffect>
                                  </p:childTnLst>
                                </p:cTn>
                              </p:par>
                              <p:par>
                                <p:cTn id="85" presetID="25" presetClass="entr" presetSubtype="0" fill="hold" nodeType="with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90" dur="1000" fill="hold"/>
                                        <p:tgtEl>
                                          <p:spTgt spid="51"/>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51"/>
                                        </p:tgtEl>
                                      </p:cBhvr>
                                    </p:animEffect>
                                  </p:childTnLst>
                                </p:cTn>
                              </p:par>
                              <p:par>
                                <p:cTn id="95" presetID="25" presetClass="entr" presetSubtype="0" fill="hold" nodeType="with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p:cTn id="97" dur="500" decel="50000" fill="hold">
                                          <p:stCondLst>
                                            <p:cond delay="0"/>
                                          </p:stCondLst>
                                        </p:cTn>
                                        <p:tgtEl>
                                          <p:spTgt spid="52"/>
                                        </p:tgtEl>
                                        <p:attrNameLst>
                                          <p:attrName>style.rotation</p:attrName>
                                        </p:attrNameLst>
                                      </p:cBhvr>
                                      <p:tavLst>
                                        <p:tav tm="0">
                                          <p:val>
                                            <p:fltVal val="-90"/>
                                          </p:val>
                                        </p:tav>
                                        <p:tav tm="100000">
                                          <p:val>
                                            <p:fltVal val="0"/>
                                          </p:val>
                                        </p:tav>
                                      </p:tavLst>
                                    </p:anim>
                                    <p:anim calcmode="lin" valueType="num">
                                      <p:cBhvr>
                                        <p:cTn id="98" dur="500" decel="50000" fill="hold">
                                          <p:stCondLst>
                                            <p:cond delay="0"/>
                                          </p:stCondLst>
                                        </p:cTn>
                                        <p:tgtEl>
                                          <p:spTgt spid="52"/>
                                        </p:tgtEl>
                                        <p:attrNameLst>
                                          <p:attrName>ppt_w</p:attrName>
                                        </p:attrNameLst>
                                      </p:cBhvr>
                                      <p:tavLst>
                                        <p:tav tm="0">
                                          <p:val>
                                            <p:strVal val="#ppt_w"/>
                                          </p:val>
                                        </p:tav>
                                        <p:tav tm="100000">
                                          <p:val>
                                            <p:strVal val="#ppt_w*.05"/>
                                          </p:val>
                                        </p:tav>
                                      </p:tavLst>
                                    </p:anim>
                                    <p:anim calcmode="lin" valueType="num">
                                      <p:cBhvr>
                                        <p:cTn id="99" dur="500" accel="50000" fill="hold">
                                          <p:stCondLst>
                                            <p:cond delay="500"/>
                                          </p:stCondLst>
                                        </p:cTn>
                                        <p:tgtEl>
                                          <p:spTgt spid="52"/>
                                        </p:tgtEl>
                                        <p:attrNameLst>
                                          <p:attrName>ppt_w</p:attrName>
                                        </p:attrNameLst>
                                      </p:cBhvr>
                                      <p:tavLst>
                                        <p:tav tm="0">
                                          <p:val>
                                            <p:strVal val="#ppt_w*.05"/>
                                          </p:val>
                                        </p:tav>
                                        <p:tav tm="100000">
                                          <p:val>
                                            <p:strVal val="#ppt_w"/>
                                          </p:val>
                                        </p:tav>
                                      </p:tavLst>
                                    </p:anim>
                                    <p:anim calcmode="lin" valueType="num">
                                      <p:cBhvr>
                                        <p:cTn id="100" dur="1000" fill="hold"/>
                                        <p:tgtEl>
                                          <p:spTgt spid="52"/>
                                        </p:tgtEl>
                                        <p:attrNameLst>
                                          <p:attrName>ppt_h</p:attrName>
                                        </p:attrNameLst>
                                      </p:cBhvr>
                                      <p:tavLst>
                                        <p:tav tm="0">
                                          <p:val>
                                            <p:strVal val="#ppt_h"/>
                                          </p:val>
                                        </p:tav>
                                        <p:tav tm="100000">
                                          <p:val>
                                            <p:strVal val="#ppt_h"/>
                                          </p:val>
                                        </p:tav>
                                      </p:tavLst>
                                    </p:anim>
                                    <p:anim calcmode="lin" valueType="num">
                                      <p:cBhvr>
                                        <p:cTn id="101" dur="500" decel="50000" fill="hold">
                                          <p:stCondLst>
                                            <p:cond delay="0"/>
                                          </p:stCondLst>
                                        </p:cTn>
                                        <p:tgtEl>
                                          <p:spTgt spid="52"/>
                                        </p:tgtEl>
                                        <p:attrNameLst>
                                          <p:attrName>ppt_x</p:attrName>
                                        </p:attrNameLst>
                                      </p:cBhvr>
                                      <p:tavLst>
                                        <p:tav tm="0">
                                          <p:val>
                                            <p:strVal val="#ppt_x+.4"/>
                                          </p:val>
                                        </p:tav>
                                        <p:tav tm="100000">
                                          <p:val>
                                            <p:strVal val="#ppt_x"/>
                                          </p:val>
                                        </p:tav>
                                      </p:tavLst>
                                    </p:anim>
                                    <p:anim calcmode="lin" valueType="num">
                                      <p:cBhvr>
                                        <p:cTn id="102" dur="500" decel="50000" fill="hold">
                                          <p:stCondLst>
                                            <p:cond delay="0"/>
                                          </p:stCondLst>
                                        </p:cTn>
                                        <p:tgtEl>
                                          <p:spTgt spid="52"/>
                                        </p:tgtEl>
                                        <p:attrNameLst>
                                          <p:attrName>ppt_y</p:attrName>
                                        </p:attrNameLst>
                                      </p:cBhvr>
                                      <p:tavLst>
                                        <p:tav tm="0">
                                          <p:val>
                                            <p:strVal val="#ppt_y-.2"/>
                                          </p:val>
                                        </p:tav>
                                        <p:tav tm="100000">
                                          <p:val>
                                            <p:strVal val="#ppt_y+.1"/>
                                          </p:val>
                                        </p:tav>
                                      </p:tavLst>
                                    </p:anim>
                                    <p:anim calcmode="lin" valueType="num">
                                      <p:cBhvr>
                                        <p:cTn id="103" dur="500" accel="50000" fill="hold">
                                          <p:stCondLst>
                                            <p:cond delay="500"/>
                                          </p:stCondLst>
                                        </p:cTn>
                                        <p:tgtEl>
                                          <p:spTgt spid="52"/>
                                        </p:tgtEl>
                                        <p:attrNameLst>
                                          <p:attrName>ppt_y</p:attrName>
                                        </p:attrNameLst>
                                      </p:cBhvr>
                                      <p:tavLst>
                                        <p:tav tm="0">
                                          <p:val>
                                            <p:strVal val="#ppt_y+.1"/>
                                          </p:val>
                                        </p:tav>
                                        <p:tav tm="100000">
                                          <p:val>
                                            <p:strVal val="#ppt_y"/>
                                          </p:val>
                                        </p:tav>
                                      </p:tavLst>
                                    </p:anim>
                                    <p:animEffect transition="in" filter="fade">
                                      <p:cBhvr>
                                        <p:cTn id="104" dur="1000" decel="50000">
                                          <p:stCondLst>
                                            <p:cond delay="0"/>
                                          </p:stCondLst>
                                        </p:cTn>
                                        <p:tgtEl>
                                          <p:spTgt spid="52"/>
                                        </p:tgtEl>
                                      </p:cBhvr>
                                    </p:animEffect>
                                  </p:childTnLst>
                                </p:cTn>
                              </p:par>
                              <p:par>
                                <p:cTn id="105" presetID="25" presetClass="entr" presetSubtype="0" fill="hold" nodeType="withEffect">
                                  <p:stCondLst>
                                    <p:cond delay="0"/>
                                  </p:stCondLst>
                                  <p:childTnLst>
                                    <p:set>
                                      <p:cBhvr>
                                        <p:cTn id="106" dur="1" fill="hold">
                                          <p:stCondLst>
                                            <p:cond delay="0"/>
                                          </p:stCondLst>
                                        </p:cTn>
                                        <p:tgtEl>
                                          <p:spTgt spid="50"/>
                                        </p:tgtEl>
                                        <p:attrNameLst>
                                          <p:attrName>style.visibility</p:attrName>
                                        </p:attrNameLst>
                                      </p:cBhvr>
                                      <p:to>
                                        <p:strVal val="visible"/>
                                      </p:to>
                                    </p:set>
                                    <p:anim calcmode="lin" valueType="num">
                                      <p:cBhvr>
                                        <p:cTn id="107" dur="500" decel="50000" fill="hold">
                                          <p:stCondLst>
                                            <p:cond delay="0"/>
                                          </p:stCondLst>
                                        </p:cTn>
                                        <p:tgtEl>
                                          <p:spTgt spid="50"/>
                                        </p:tgtEl>
                                        <p:attrNameLst>
                                          <p:attrName>style.rotation</p:attrName>
                                        </p:attrNameLst>
                                      </p:cBhvr>
                                      <p:tavLst>
                                        <p:tav tm="0">
                                          <p:val>
                                            <p:fltVal val="-90"/>
                                          </p:val>
                                        </p:tav>
                                        <p:tav tm="100000">
                                          <p:val>
                                            <p:fltVal val="0"/>
                                          </p:val>
                                        </p:tav>
                                      </p:tavLst>
                                    </p:anim>
                                    <p:anim calcmode="lin" valueType="num">
                                      <p:cBhvr>
                                        <p:cTn id="108" dur="500" decel="50000" fill="hold">
                                          <p:stCondLst>
                                            <p:cond delay="0"/>
                                          </p:stCondLst>
                                        </p:cTn>
                                        <p:tgtEl>
                                          <p:spTgt spid="50"/>
                                        </p:tgtEl>
                                        <p:attrNameLst>
                                          <p:attrName>ppt_w</p:attrName>
                                        </p:attrNameLst>
                                      </p:cBhvr>
                                      <p:tavLst>
                                        <p:tav tm="0">
                                          <p:val>
                                            <p:strVal val="#ppt_w"/>
                                          </p:val>
                                        </p:tav>
                                        <p:tav tm="100000">
                                          <p:val>
                                            <p:strVal val="#ppt_w*.05"/>
                                          </p:val>
                                        </p:tav>
                                      </p:tavLst>
                                    </p:anim>
                                    <p:anim calcmode="lin" valueType="num">
                                      <p:cBhvr>
                                        <p:cTn id="109" dur="500" accel="50000" fill="hold">
                                          <p:stCondLst>
                                            <p:cond delay="500"/>
                                          </p:stCondLst>
                                        </p:cTn>
                                        <p:tgtEl>
                                          <p:spTgt spid="50"/>
                                        </p:tgtEl>
                                        <p:attrNameLst>
                                          <p:attrName>ppt_w</p:attrName>
                                        </p:attrNameLst>
                                      </p:cBhvr>
                                      <p:tavLst>
                                        <p:tav tm="0">
                                          <p:val>
                                            <p:strVal val="#ppt_w*.05"/>
                                          </p:val>
                                        </p:tav>
                                        <p:tav tm="100000">
                                          <p:val>
                                            <p:strVal val="#ppt_w"/>
                                          </p:val>
                                        </p:tav>
                                      </p:tavLst>
                                    </p:anim>
                                    <p:anim calcmode="lin" valueType="num">
                                      <p:cBhvr>
                                        <p:cTn id="110" dur="1000" fill="hold"/>
                                        <p:tgtEl>
                                          <p:spTgt spid="50"/>
                                        </p:tgtEl>
                                        <p:attrNameLst>
                                          <p:attrName>ppt_h</p:attrName>
                                        </p:attrNameLst>
                                      </p:cBhvr>
                                      <p:tavLst>
                                        <p:tav tm="0">
                                          <p:val>
                                            <p:strVal val="#ppt_h"/>
                                          </p:val>
                                        </p:tav>
                                        <p:tav tm="100000">
                                          <p:val>
                                            <p:strVal val="#ppt_h"/>
                                          </p:val>
                                        </p:tav>
                                      </p:tavLst>
                                    </p:anim>
                                    <p:anim calcmode="lin" valueType="num">
                                      <p:cBhvr>
                                        <p:cTn id="111" dur="500" decel="50000" fill="hold">
                                          <p:stCondLst>
                                            <p:cond delay="0"/>
                                          </p:stCondLst>
                                        </p:cTn>
                                        <p:tgtEl>
                                          <p:spTgt spid="50"/>
                                        </p:tgtEl>
                                        <p:attrNameLst>
                                          <p:attrName>ppt_x</p:attrName>
                                        </p:attrNameLst>
                                      </p:cBhvr>
                                      <p:tavLst>
                                        <p:tav tm="0">
                                          <p:val>
                                            <p:strVal val="#ppt_x+.4"/>
                                          </p:val>
                                        </p:tav>
                                        <p:tav tm="100000">
                                          <p:val>
                                            <p:strVal val="#ppt_x"/>
                                          </p:val>
                                        </p:tav>
                                      </p:tavLst>
                                    </p:anim>
                                    <p:anim calcmode="lin" valueType="num">
                                      <p:cBhvr>
                                        <p:cTn id="112" dur="500" decel="50000" fill="hold">
                                          <p:stCondLst>
                                            <p:cond delay="0"/>
                                          </p:stCondLst>
                                        </p:cTn>
                                        <p:tgtEl>
                                          <p:spTgt spid="50"/>
                                        </p:tgtEl>
                                        <p:attrNameLst>
                                          <p:attrName>ppt_y</p:attrName>
                                        </p:attrNameLst>
                                      </p:cBhvr>
                                      <p:tavLst>
                                        <p:tav tm="0">
                                          <p:val>
                                            <p:strVal val="#ppt_y-.2"/>
                                          </p:val>
                                        </p:tav>
                                        <p:tav tm="100000">
                                          <p:val>
                                            <p:strVal val="#ppt_y+.1"/>
                                          </p:val>
                                        </p:tav>
                                      </p:tavLst>
                                    </p:anim>
                                    <p:anim calcmode="lin" valueType="num">
                                      <p:cBhvr>
                                        <p:cTn id="113" dur="500" accel="50000" fill="hold">
                                          <p:stCondLst>
                                            <p:cond delay="500"/>
                                          </p:stCondLst>
                                        </p:cTn>
                                        <p:tgtEl>
                                          <p:spTgt spid="50"/>
                                        </p:tgtEl>
                                        <p:attrNameLst>
                                          <p:attrName>ppt_y</p:attrName>
                                        </p:attrNameLst>
                                      </p:cBhvr>
                                      <p:tavLst>
                                        <p:tav tm="0">
                                          <p:val>
                                            <p:strVal val="#ppt_y+.1"/>
                                          </p:val>
                                        </p:tav>
                                        <p:tav tm="100000">
                                          <p:val>
                                            <p:strVal val="#ppt_y"/>
                                          </p:val>
                                        </p:tav>
                                      </p:tavLst>
                                    </p:anim>
                                    <p:animEffect transition="in" filter="fade">
                                      <p:cBhvr>
                                        <p:cTn id="114" dur="1000" decel="50000">
                                          <p:stCondLst>
                                            <p:cond delay="0"/>
                                          </p:stCondLst>
                                        </p:cTn>
                                        <p:tgtEl>
                                          <p:spTgt spid="50"/>
                                        </p:tgtEl>
                                      </p:cBhvr>
                                    </p:animEffect>
                                  </p:childTnLst>
                                </p:cTn>
                              </p:par>
                              <p:par>
                                <p:cTn id="115" presetID="25" presetClass="entr" presetSubtype="0" fill="hold" nodeType="withEffect">
                                  <p:stCondLst>
                                    <p:cond delay="0"/>
                                  </p:stCondLst>
                                  <p:childTnLst>
                                    <p:set>
                                      <p:cBhvr>
                                        <p:cTn id="116" dur="1" fill="hold">
                                          <p:stCondLst>
                                            <p:cond delay="0"/>
                                          </p:stCondLst>
                                        </p:cTn>
                                        <p:tgtEl>
                                          <p:spTgt spid="53"/>
                                        </p:tgtEl>
                                        <p:attrNameLst>
                                          <p:attrName>style.visibility</p:attrName>
                                        </p:attrNameLst>
                                      </p:cBhvr>
                                      <p:to>
                                        <p:strVal val="visible"/>
                                      </p:to>
                                    </p:set>
                                    <p:anim calcmode="lin" valueType="num">
                                      <p:cBhvr>
                                        <p:cTn id="117" dur="500" decel="50000" fill="hold">
                                          <p:stCondLst>
                                            <p:cond delay="0"/>
                                          </p:stCondLst>
                                        </p:cTn>
                                        <p:tgtEl>
                                          <p:spTgt spid="53"/>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53"/>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53"/>
                                        </p:tgtEl>
                                        <p:attrNameLst>
                                          <p:attrName>ppt_w</p:attrName>
                                        </p:attrNameLst>
                                      </p:cBhvr>
                                      <p:tavLst>
                                        <p:tav tm="0">
                                          <p:val>
                                            <p:strVal val="#ppt_w*.05"/>
                                          </p:val>
                                        </p:tav>
                                        <p:tav tm="100000">
                                          <p:val>
                                            <p:strVal val="#ppt_w"/>
                                          </p:val>
                                        </p:tav>
                                      </p:tavLst>
                                    </p:anim>
                                    <p:anim calcmode="lin" valueType="num">
                                      <p:cBhvr>
                                        <p:cTn id="120" dur="1000" fill="hold"/>
                                        <p:tgtEl>
                                          <p:spTgt spid="53"/>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53"/>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53"/>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53"/>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مقایسۀ حساب جاری - سال 2010</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a:p>
        </p:txBody>
      </p:sp>
      <p:graphicFrame>
        <p:nvGraphicFramePr>
          <p:cNvPr id="6" name="Content Placeholder 5"/>
          <p:cNvGraphicFramePr>
            <a:graphicFrameLocks/>
          </p:cNvGraphicFramePr>
          <p:nvPr/>
        </p:nvGraphicFramePr>
        <p:xfrm>
          <a:off x="1981200" y="1600200"/>
          <a:ext cx="5334001" cy="4495800"/>
        </p:xfrm>
        <a:graphic>
          <a:graphicData uri="http://schemas.openxmlformats.org/drawingml/2006/table">
            <a:tbl>
              <a:tblPr firstRow="1" firstCol="1">
                <a:tableStyleId>{912C8C85-51F0-491E-9774-3900AFEF0FD7}</a:tableStyleId>
              </a:tblPr>
              <a:tblGrid>
                <a:gridCol w="2015067"/>
                <a:gridCol w="2370667"/>
                <a:gridCol w="948267"/>
              </a:tblGrid>
              <a:tr h="374650">
                <a:tc>
                  <a:txBody>
                    <a:bodyPr/>
                    <a:lstStyle/>
                    <a:p>
                      <a:pPr marL="0" marR="0" algn="ctr" rtl="1">
                        <a:lnSpc>
                          <a:spcPct val="115000"/>
                        </a:lnSpc>
                        <a:spcBef>
                          <a:spcPts val="0"/>
                        </a:spcBef>
                        <a:spcAft>
                          <a:spcPts val="0"/>
                        </a:spcAft>
                      </a:pPr>
                      <a:r>
                        <a:rPr lang="fa-IR" sz="1400" b="1" baseline="0" dirty="0" smtClean="0">
                          <a:latin typeface="IPT.Mitra" pitchFamily="2" charset="2"/>
                          <a:cs typeface="B Zar" pitchFamily="2" charset="-78"/>
                        </a:rPr>
                        <a:t>حساب جاری (میلیون دلار)</a:t>
                      </a:r>
                      <a:endParaRPr lang="en-US" sz="1400" b="1" dirty="0">
                        <a:latin typeface="IPT.Mitra" pitchFamily="2" charset="2"/>
                        <a:ea typeface="Calibri"/>
                        <a:cs typeface="B Zar" pitchFamily="2" charset="-78"/>
                      </a:endParaRPr>
                    </a:p>
                  </a:txBody>
                  <a:tcPr marL="68580" marR="68580" marT="0" marB="0" anchor="ctr"/>
                </a:tc>
                <a:tc>
                  <a:txBody>
                    <a:bodyPr/>
                    <a:lstStyle/>
                    <a:p>
                      <a:pPr marL="0" marR="0" algn="ctr" rtl="1">
                        <a:lnSpc>
                          <a:spcPct val="115000"/>
                        </a:lnSpc>
                        <a:spcBef>
                          <a:spcPts val="0"/>
                        </a:spcBef>
                        <a:spcAft>
                          <a:spcPts val="0"/>
                        </a:spcAft>
                      </a:pPr>
                      <a:r>
                        <a:rPr lang="fa-IR" sz="1400" b="1" dirty="0" smtClean="0">
                          <a:cs typeface="B Zar" pitchFamily="2" charset="-78"/>
                        </a:rPr>
                        <a:t>کشور</a:t>
                      </a:r>
                      <a:endParaRPr lang="en-US" sz="1400" b="1" dirty="0">
                        <a:latin typeface="IPT.Mitra" pitchFamily="2" charset="2"/>
                        <a:ea typeface="Calibri"/>
                        <a:cs typeface="B Zar" pitchFamily="2" charset="-78"/>
                      </a:endParaRPr>
                    </a:p>
                  </a:txBody>
                  <a:tcPr marL="68580" marR="68580" marT="0" marB="0" anchor="ctr"/>
                </a:tc>
                <a:tc>
                  <a:txBody>
                    <a:bodyPr/>
                    <a:lstStyle/>
                    <a:p>
                      <a:pPr marL="0" marR="0" algn="ctr" rtl="1">
                        <a:lnSpc>
                          <a:spcPct val="115000"/>
                        </a:lnSpc>
                        <a:spcBef>
                          <a:spcPts val="0"/>
                        </a:spcBef>
                        <a:spcAft>
                          <a:spcPts val="0"/>
                        </a:spcAft>
                      </a:pPr>
                      <a:r>
                        <a:rPr lang="fa-IR" sz="1400" b="1" dirty="0" smtClean="0">
                          <a:latin typeface="IPT.Mitra" pitchFamily="2" charset="2"/>
                          <a:ea typeface="Calibri"/>
                          <a:cs typeface="B Zar" pitchFamily="2" charset="-78"/>
                        </a:rPr>
                        <a:t>رتبه</a:t>
                      </a:r>
                      <a:endParaRPr lang="en-US" sz="1400" b="1" dirty="0">
                        <a:latin typeface="IPT.Mitra" pitchFamily="2" charset="2"/>
                        <a:ea typeface="Calibri"/>
                        <a:cs typeface="B Zar" pitchFamily="2" charset="-78"/>
                      </a:endParaRPr>
                    </a:p>
                  </a:txBody>
                  <a:tcPr marL="68580" marR="68580" marT="0" marB="0" anchor="ctr"/>
                </a:tc>
              </a:tr>
              <a:tr h="374650">
                <a:tc>
                  <a:txBody>
                    <a:bodyPr/>
                    <a:lstStyle/>
                    <a:p>
                      <a:pPr marL="0" marR="0" algn="ctr" defTabSz="914400" rtl="1" eaLnBrk="1" latinLnBrk="0" hangingPunct="1">
                        <a:lnSpc>
                          <a:spcPct val="115000"/>
                        </a:lnSpc>
                        <a:spcBef>
                          <a:spcPts val="0"/>
                        </a:spcBef>
                        <a:spcAft>
                          <a:spcPts val="0"/>
                        </a:spcAft>
                      </a:pPr>
                      <a:r>
                        <a:rPr lang="en-US" sz="2000" b="1" kern="1200" dirty="0" smtClean="0">
                          <a:solidFill>
                            <a:schemeClr val="tx1"/>
                          </a:solidFill>
                          <a:latin typeface="IPT.Mitra" pitchFamily="2" charset="2"/>
                          <a:ea typeface="+mn-ea"/>
                          <a:cs typeface="+mn-cs"/>
                        </a:rPr>
                        <a:t>272,500</a:t>
                      </a:r>
                      <a:endParaRPr lang="en-US" sz="2000" b="1" kern="1200" dirty="0">
                        <a:solidFill>
                          <a:schemeClr val="tx1"/>
                        </a:solidFill>
                        <a:latin typeface="IPT.Mitra" pitchFamily="2" charset="2"/>
                        <a:ea typeface="+mn-ea"/>
                        <a:cs typeface="+mn-cs"/>
                      </a:endParaRP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چین</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1</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166,500</a:t>
                      </a:r>
                    </a:p>
                  </a:txBody>
                  <a:tcPr marL="68580" marR="68580" marT="0" marB="0" anchor="ctr"/>
                </a:tc>
                <a:tc>
                  <a:txBody>
                    <a:bodyPr/>
                    <a:lstStyle/>
                    <a:p>
                      <a:pPr marL="0" marR="0" algn="r" rtl="1">
                        <a:lnSpc>
                          <a:spcPct val="115000"/>
                        </a:lnSpc>
                        <a:spcBef>
                          <a:spcPts val="0"/>
                        </a:spcBef>
                        <a:spcAft>
                          <a:spcPts val="0"/>
                        </a:spcAft>
                      </a:pPr>
                      <a:r>
                        <a:rPr lang="fa-IR" sz="1600" b="0" dirty="0" smtClean="0">
                          <a:latin typeface="+mn-lt"/>
                          <a:ea typeface="+mn-ea"/>
                          <a:cs typeface="B Zar" pitchFamily="2" charset="-78"/>
                        </a:rPr>
                        <a:t>ژاپن</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2</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162,300</a:t>
                      </a: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آلمان</a:t>
                      </a:r>
                      <a:r>
                        <a:rPr lang="fa-IR" sz="1600" baseline="0" dirty="0" smtClean="0">
                          <a:cs typeface="B Zar" pitchFamily="2" charset="-78"/>
                        </a:rPr>
                        <a:t> </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3</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68,850</a:t>
                      </a: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روسیه</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4</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60,230</a:t>
                      </a:r>
                      <a:endParaRPr lang="en-US" sz="2000" b="1" kern="1200" dirty="0">
                        <a:solidFill>
                          <a:schemeClr val="tx1"/>
                        </a:solidFill>
                        <a:latin typeface="IPT.Mitra" pitchFamily="2" charset="2"/>
                        <a:ea typeface="+mn-ea"/>
                        <a:cs typeface="+mn-cs"/>
                      </a:endParaRP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نروژ</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5</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52,030</a:t>
                      </a: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عربستان</a:t>
                      </a:r>
                      <a:r>
                        <a:rPr lang="fa-IR" sz="1600" baseline="0" dirty="0" smtClean="0">
                          <a:cs typeface="B Zar" pitchFamily="2" charset="-78"/>
                        </a:rPr>
                        <a:t> سعودی</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6</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49,350</a:t>
                      </a:r>
                    </a:p>
                  </a:txBody>
                  <a:tcPr marL="68580" marR="68580" marT="0" marB="0" anchor="ctr"/>
                </a:tc>
                <a:tc>
                  <a:txBody>
                    <a:bodyPr/>
                    <a:lstStyle/>
                    <a:p>
                      <a:pPr marL="0" marR="0" algn="r" rtl="1">
                        <a:lnSpc>
                          <a:spcPct val="115000"/>
                        </a:lnSpc>
                        <a:spcBef>
                          <a:spcPts val="0"/>
                        </a:spcBef>
                        <a:spcAft>
                          <a:spcPts val="0"/>
                        </a:spcAft>
                      </a:pPr>
                      <a:r>
                        <a:rPr lang="fa-IR" sz="1600" b="0" dirty="0" smtClean="0">
                          <a:latin typeface="+mn-lt"/>
                          <a:ea typeface="+mn-ea"/>
                          <a:cs typeface="B Zar" pitchFamily="2" charset="-78"/>
                        </a:rPr>
                        <a:t>سوئیس</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7</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46,690</a:t>
                      </a:r>
                    </a:p>
                  </a:txBody>
                  <a:tcPr marL="68580" marR="68580" marT="0" marB="0" anchor="ctr"/>
                </a:tc>
                <a:tc>
                  <a:txBody>
                    <a:bodyPr/>
                    <a:lstStyle/>
                    <a:p>
                      <a:pPr marL="0" marR="0" algn="r" rtl="1">
                        <a:lnSpc>
                          <a:spcPct val="115000"/>
                        </a:lnSpc>
                        <a:spcBef>
                          <a:spcPts val="0"/>
                        </a:spcBef>
                        <a:spcAft>
                          <a:spcPts val="0"/>
                        </a:spcAft>
                      </a:pPr>
                      <a:r>
                        <a:rPr lang="fa-IR" sz="1600" b="0" dirty="0" smtClean="0">
                          <a:latin typeface="IPT.Mitra" pitchFamily="2" charset="2"/>
                          <a:ea typeface="Calibri"/>
                          <a:cs typeface="B Zar" pitchFamily="2" charset="-78"/>
                        </a:rPr>
                        <a:t>هلند</a:t>
                      </a:r>
                      <a:endParaRPr lang="en-US" sz="1600" b="0"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8</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44,080</a:t>
                      </a: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سنگاپور</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9</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9,760</a:t>
                      </a:r>
                    </a:p>
                  </a:txBody>
                  <a:tcPr marL="68580" marR="68580" marT="0" marB="0" anchor="ctr"/>
                </a:tc>
                <a:tc>
                  <a:txBody>
                    <a:bodyPr/>
                    <a:lstStyle/>
                    <a:p>
                      <a:pPr marL="0" marR="0" algn="r" rtl="1">
                        <a:lnSpc>
                          <a:spcPct val="115000"/>
                        </a:lnSpc>
                        <a:spcBef>
                          <a:spcPts val="0"/>
                        </a:spcBef>
                        <a:spcAft>
                          <a:spcPts val="0"/>
                        </a:spcAft>
                      </a:pPr>
                      <a:r>
                        <a:rPr lang="fa-IR" sz="1600" b="0" dirty="0" smtClean="0">
                          <a:latin typeface="+mn-lt"/>
                          <a:ea typeface="+mn-ea"/>
                          <a:cs typeface="B Zar" pitchFamily="2" charset="-78"/>
                        </a:rPr>
                        <a:t>ایران</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24</a:t>
                      </a:r>
                      <a:endParaRPr lang="en-US" sz="1600" b="1" dirty="0">
                        <a:latin typeface="IPT.Mitra" pitchFamily="2" charset="2"/>
                        <a:ea typeface="Calibri"/>
                        <a:cs typeface="B Zar" pitchFamily="2" charset="-78"/>
                      </a:endParaRPr>
                    </a:p>
                  </a:txBody>
                  <a:tcPr marL="68580" marR="68580" marT="0" marB="0" anchor="ctr"/>
                </a:tc>
              </a:tr>
              <a:tr h="374650">
                <a:tc>
                  <a:txBody>
                    <a:bodyPr/>
                    <a:lstStyle/>
                    <a:p>
                      <a:pPr marL="0" marR="0" algn="ctr" rtl="1">
                        <a:lnSpc>
                          <a:spcPct val="115000"/>
                        </a:lnSpc>
                        <a:spcBef>
                          <a:spcPts val="0"/>
                        </a:spcBef>
                        <a:spcAft>
                          <a:spcPts val="0"/>
                        </a:spcAft>
                      </a:pPr>
                      <a:r>
                        <a:rPr lang="en-US" sz="2000" b="1" kern="1200" dirty="0" smtClean="0">
                          <a:solidFill>
                            <a:schemeClr val="tx1"/>
                          </a:solidFill>
                          <a:latin typeface="IPT.Mitra" pitchFamily="2" charset="2"/>
                          <a:ea typeface="+mn-ea"/>
                          <a:cs typeface="+mn-cs"/>
                        </a:rPr>
                        <a:t>-561,000</a:t>
                      </a:r>
                    </a:p>
                  </a:txBody>
                  <a:tcPr marL="68580" marR="68580" marT="0" marB="0" anchor="ctr"/>
                </a:tc>
                <a:tc>
                  <a:txBody>
                    <a:bodyPr/>
                    <a:lstStyle/>
                    <a:p>
                      <a:pPr marL="0" marR="0" algn="r" rtl="1">
                        <a:lnSpc>
                          <a:spcPct val="115000"/>
                        </a:lnSpc>
                        <a:spcBef>
                          <a:spcPts val="0"/>
                        </a:spcBef>
                        <a:spcAft>
                          <a:spcPts val="0"/>
                        </a:spcAft>
                      </a:pPr>
                      <a:r>
                        <a:rPr lang="fa-IR" sz="1600" dirty="0" smtClean="0">
                          <a:cs typeface="B Zar" pitchFamily="2" charset="-78"/>
                        </a:rPr>
                        <a:t>ایالات متحده </a:t>
                      </a:r>
                      <a:endParaRPr lang="en-US" sz="1600" b="1" dirty="0">
                        <a:latin typeface="IPT.Mitra" pitchFamily="2" charset="2"/>
                        <a:ea typeface="Calibri"/>
                        <a:cs typeface="B Zar" pitchFamily="2" charset="-78"/>
                      </a:endParaRPr>
                    </a:p>
                  </a:txBody>
                  <a:tcPr marL="68580" marR="68580" marT="0" marB="0" anchor="ctr"/>
                </a:tc>
                <a:tc>
                  <a:txBody>
                    <a:bodyPr/>
                    <a:lstStyle/>
                    <a:p>
                      <a:pPr marL="0" marR="0" algn="r" rtl="1">
                        <a:lnSpc>
                          <a:spcPct val="115000"/>
                        </a:lnSpc>
                        <a:spcBef>
                          <a:spcPts val="0"/>
                        </a:spcBef>
                        <a:spcAft>
                          <a:spcPts val="0"/>
                        </a:spcAft>
                      </a:pPr>
                      <a:r>
                        <a:rPr lang="fa-IR" sz="1600" b="1" dirty="0" smtClean="0">
                          <a:latin typeface="IPT.Mitra" pitchFamily="2" charset="2"/>
                          <a:ea typeface="Calibri"/>
                          <a:cs typeface="B Zar" pitchFamily="2" charset="-78"/>
                        </a:rPr>
                        <a:t>191</a:t>
                      </a:r>
                      <a:endParaRPr lang="en-US" sz="1600" b="1" dirty="0">
                        <a:latin typeface="IPT.Mitra" pitchFamily="2" charset="2"/>
                        <a:ea typeface="Calibri"/>
                        <a:cs typeface="B Zar" pitchFamily="2" charset="-78"/>
                      </a:endParaRPr>
                    </a:p>
                  </a:txBody>
                  <a:tcPr marL="68580" marR="68580" marT="0" marB="0" anchor="ctr"/>
                </a:tc>
              </a:tr>
            </a:tbl>
          </a:graphicData>
        </a:graphic>
      </p:graphicFrame>
      <p:pic>
        <p:nvPicPr>
          <p:cNvPr id="7" name="Picture 6" descr="http://upload.wikimedia.org/wikipedia/commons/thumb/f/fa/Flag_of_the_People%27s_Republic_of_China.svg/22px-Flag_of_the_People%27s_Republic_of_China.svg.png"/>
          <p:cNvPicPr/>
          <p:nvPr/>
        </p:nvPicPr>
        <p:blipFill>
          <a:blip r:embed="rId2" cstate="print"/>
          <a:srcRect/>
          <a:stretch>
            <a:fillRect/>
          </a:stretch>
        </p:blipFill>
        <p:spPr bwMode="auto">
          <a:xfrm>
            <a:off x="4648200" y="2133600"/>
            <a:ext cx="409575" cy="223837"/>
          </a:xfrm>
          <a:prstGeom prst="rect">
            <a:avLst/>
          </a:prstGeom>
          <a:noFill/>
          <a:ln w="9525">
            <a:noFill/>
            <a:miter lim="800000"/>
            <a:headEnd/>
            <a:tailEnd/>
          </a:ln>
        </p:spPr>
      </p:pic>
      <p:pic>
        <p:nvPicPr>
          <p:cNvPr id="8" name="Picture 7" descr="http://upload.wikimedia.org/wikipedia/commons/thumb/9/9e/Flag_of_Japan.svg/22px-Flag_of_Japan.svg.png"/>
          <p:cNvPicPr/>
          <p:nvPr/>
        </p:nvPicPr>
        <p:blipFill>
          <a:blip r:embed="rId3" cstate="print"/>
          <a:srcRect/>
          <a:stretch>
            <a:fillRect/>
          </a:stretch>
        </p:blipFill>
        <p:spPr bwMode="auto">
          <a:xfrm>
            <a:off x="4648200" y="2438400"/>
            <a:ext cx="380999" cy="228600"/>
          </a:xfrm>
          <a:prstGeom prst="rect">
            <a:avLst/>
          </a:prstGeom>
          <a:noFill/>
          <a:ln w="9525">
            <a:solidFill>
              <a:schemeClr val="tx1"/>
            </a:solidFill>
            <a:miter lim="800000"/>
            <a:headEnd/>
            <a:tailEnd/>
          </a:ln>
        </p:spPr>
      </p:pic>
      <p:pic>
        <p:nvPicPr>
          <p:cNvPr id="9" name="Picture 8" descr="http://upload.wikimedia.org/wikipedia/commons/thumb/b/ba/Flag_of_Germany.svg/22px-Flag_of_Germany.svg.png"/>
          <p:cNvPicPr/>
          <p:nvPr/>
        </p:nvPicPr>
        <p:blipFill>
          <a:blip r:embed="rId4" cstate="print"/>
          <a:srcRect/>
          <a:stretch>
            <a:fillRect/>
          </a:stretch>
        </p:blipFill>
        <p:spPr bwMode="auto">
          <a:xfrm>
            <a:off x="4648200" y="2819400"/>
            <a:ext cx="409575" cy="290513"/>
          </a:xfrm>
          <a:prstGeom prst="rect">
            <a:avLst/>
          </a:prstGeom>
          <a:noFill/>
          <a:ln w="9525">
            <a:noFill/>
            <a:miter lim="800000"/>
            <a:headEnd/>
            <a:tailEnd/>
          </a:ln>
        </p:spPr>
      </p:pic>
      <p:pic>
        <p:nvPicPr>
          <p:cNvPr id="10" name="Picture 38"/>
          <p:cNvPicPr>
            <a:picLocks noChangeAspect="1" noChangeArrowheads="1"/>
          </p:cNvPicPr>
          <p:nvPr/>
        </p:nvPicPr>
        <p:blipFill>
          <a:blip r:embed="rId5" cstate="print"/>
          <a:srcRect/>
          <a:stretch>
            <a:fillRect/>
          </a:stretch>
        </p:blipFill>
        <p:spPr bwMode="auto">
          <a:xfrm>
            <a:off x="4648200" y="3124200"/>
            <a:ext cx="447040" cy="304800"/>
          </a:xfrm>
          <a:prstGeom prst="rect">
            <a:avLst/>
          </a:prstGeom>
          <a:noFill/>
          <a:ln w="9525">
            <a:noFill/>
            <a:miter lim="800000"/>
            <a:headEnd/>
            <a:tailEnd/>
          </a:ln>
        </p:spPr>
      </p:pic>
      <p:pic>
        <p:nvPicPr>
          <p:cNvPr id="73730" name="Picture 2"/>
          <p:cNvPicPr>
            <a:picLocks noChangeAspect="1" noChangeArrowheads="1"/>
          </p:cNvPicPr>
          <p:nvPr/>
        </p:nvPicPr>
        <p:blipFill>
          <a:blip r:embed="rId6" cstate="print"/>
          <a:srcRect/>
          <a:stretch>
            <a:fillRect/>
          </a:stretch>
        </p:blipFill>
        <p:spPr bwMode="auto">
          <a:xfrm>
            <a:off x="4648200" y="3505201"/>
            <a:ext cx="457200" cy="304799"/>
          </a:xfrm>
          <a:prstGeom prst="rect">
            <a:avLst/>
          </a:prstGeom>
          <a:noFill/>
          <a:ln w="9525">
            <a:noFill/>
            <a:miter lim="800000"/>
            <a:headEnd/>
            <a:tailEnd/>
          </a:ln>
        </p:spPr>
      </p:pic>
      <p:pic>
        <p:nvPicPr>
          <p:cNvPr id="73731" name="Picture 3"/>
          <p:cNvPicPr>
            <a:picLocks noChangeAspect="1" noChangeArrowheads="1"/>
          </p:cNvPicPr>
          <p:nvPr/>
        </p:nvPicPr>
        <p:blipFill>
          <a:blip r:embed="rId7" cstate="print"/>
          <a:srcRect/>
          <a:stretch>
            <a:fillRect/>
          </a:stretch>
        </p:blipFill>
        <p:spPr bwMode="auto">
          <a:xfrm>
            <a:off x="4648200" y="3886200"/>
            <a:ext cx="409575" cy="279256"/>
          </a:xfrm>
          <a:prstGeom prst="rect">
            <a:avLst/>
          </a:prstGeom>
          <a:noFill/>
          <a:ln w="9525">
            <a:noFill/>
            <a:miter lim="800000"/>
            <a:headEnd/>
            <a:tailEnd/>
          </a:ln>
        </p:spPr>
      </p:pic>
      <p:pic>
        <p:nvPicPr>
          <p:cNvPr id="73732" name="Picture 4"/>
          <p:cNvPicPr>
            <a:picLocks noChangeAspect="1" noChangeArrowheads="1"/>
          </p:cNvPicPr>
          <p:nvPr/>
        </p:nvPicPr>
        <p:blipFill>
          <a:blip r:embed="rId8" cstate="print"/>
          <a:srcRect/>
          <a:stretch>
            <a:fillRect/>
          </a:stretch>
        </p:blipFill>
        <p:spPr bwMode="auto">
          <a:xfrm>
            <a:off x="4648200" y="4267200"/>
            <a:ext cx="400050" cy="304800"/>
          </a:xfrm>
          <a:prstGeom prst="rect">
            <a:avLst/>
          </a:prstGeom>
          <a:noFill/>
          <a:ln w="9525">
            <a:noFill/>
            <a:miter lim="800000"/>
            <a:headEnd/>
            <a:tailEnd/>
          </a:ln>
        </p:spPr>
      </p:pic>
      <p:pic>
        <p:nvPicPr>
          <p:cNvPr id="73733" name="Picture 5"/>
          <p:cNvPicPr>
            <a:picLocks noChangeAspect="1" noChangeArrowheads="1"/>
          </p:cNvPicPr>
          <p:nvPr/>
        </p:nvPicPr>
        <p:blipFill>
          <a:blip r:embed="rId9" cstate="print"/>
          <a:srcRect/>
          <a:stretch>
            <a:fillRect/>
          </a:stretch>
        </p:blipFill>
        <p:spPr bwMode="auto">
          <a:xfrm>
            <a:off x="4648200" y="4648200"/>
            <a:ext cx="381000" cy="259773"/>
          </a:xfrm>
          <a:prstGeom prst="rect">
            <a:avLst/>
          </a:prstGeom>
          <a:noFill/>
          <a:ln w="9525">
            <a:noFill/>
            <a:miter lim="800000"/>
            <a:headEnd/>
            <a:tailEnd/>
          </a:ln>
        </p:spPr>
      </p:pic>
      <p:pic>
        <p:nvPicPr>
          <p:cNvPr id="73734" name="Picture 6"/>
          <p:cNvPicPr>
            <a:picLocks noChangeAspect="1" noChangeArrowheads="1"/>
          </p:cNvPicPr>
          <p:nvPr/>
        </p:nvPicPr>
        <p:blipFill>
          <a:blip r:embed="rId10" cstate="print"/>
          <a:srcRect/>
          <a:stretch>
            <a:fillRect/>
          </a:stretch>
        </p:blipFill>
        <p:spPr bwMode="auto">
          <a:xfrm>
            <a:off x="4648200" y="4953000"/>
            <a:ext cx="447042" cy="228601"/>
          </a:xfrm>
          <a:prstGeom prst="rect">
            <a:avLst/>
          </a:prstGeom>
          <a:noFill/>
          <a:ln w="9525">
            <a:noFill/>
            <a:miter lim="800000"/>
            <a:headEnd/>
            <a:tailEnd/>
          </a:ln>
        </p:spPr>
      </p:pic>
      <p:pic>
        <p:nvPicPr>
          <p:cNvPr id="73735" name="Picture 7"/>
          <p:cNvPicPr>
            <a:picLocks noChangeAspect="1" noChangeArrowheads="1"/>
          </p:cNvPicPr>
          <p:nvPr/>
        </p:nvPicPr>
        <p:blipFill>
          <a:blip r:embed="rId11" cstate="print"/>
          <a:srcRect/>
          <a:stretch>
            <a:fillRect/>
          </a:stretch>
        </p:blipFill>
        <p:spPr bwMode="auto">
          <a:xfrm>
            <a:off x="4637940" y="5334000"/>
            <a:ext cx="467460" cy="276226"/>
          </a:xfrm>
          <a:prstGeom prst="rect">
            <a:avLst/>
          </a:prstGeom>
          <a:noFill/>
          <a:ln w="9525">
            <a:noFill/>
            <a:miter lim="800000"/>
            <a:headEnd/>
            <a:tailEnd/>
          </a:ln>
        </p:spPr>
      </p:pic>
      <p:pic>
        <p:nvPicPr>
          <p:cNvPr id="17" name="Picture 16" descr="http://upload.wikimedia.org/wikipedia/commons/thumb/a/a4/Flag_of_the_United_States.svg/22px-Flag_of_the_United_States.svg.png"/>
          <p:cNvPicPr/>
          <p:nvPr/>
        </p:nvPicPr>
        <p:blipFill>
          <a:blip r:embed="rId12" cstate="print"/>
          <a:srcRect/>
          <a:stretch>
            <a:fillRect/>
          </a:stretch>
        </p:blipFill>
        <p:spPr bwMode="auto">
          <a:xfrm>
            <a:off x="4648200" y="5715000"/>
            <a:ext cx="457200" cy="285750"/>
          </a:xfrm>
          <a:prstGeom prst="rect">
            <a:avLst/>
          </a:prstGeom>
          <a:noFill/>
          <a:ln w="9525">
            <a:noFill/>
            <a:miter lim="800000"/>
            <a:headEnd/>
            <a:tailEnd/>
          </a:ln>
        </p:spPr>
      </p:pic>
      <p:sp>
        <p:nvSpPr>
          <p:cNvPr id="18" name="TextBox 17"/>
          <p:cNvSpPr txBox="1"/>
          <p:nvPr/>
        </p:nvSpPr>
        <p:spPr>
          <a:xfrm>
            <a:off x="0" y="6396335"/>
            <a:ext cx="8915400" cy="523220"/>
          </a:xfrm>
          <a:prstGeom prst="rect">
            <a:avLst/>
          </a:prstGeom>
          <a:noFill/>
        </p:spPr>
        <p:txBody>
          <a:bodyPr wrap="square" rtlCol="0">
            <a:spAutoFit/>
          </a:bodyPr>
          <a:lstStyle/>
          <a:p>
            <a:r>
              <a:rPr lang="en-US" sz="1400" dirty="0" smtClean="0">
                <a:solidFill>
                  <a:schemeClr val="bg1"/>
                </a:solidFill>
              </a:rPr>
              <a:t>Field listing – Current Account (official exchange rate), CIA World </a:t>
            </a:r>
            <a:r>
              <a:rPr lang="en-US" sz="1400" dirty="0" err="1" smtClean="0">
                <a:solidFill>
                  <a:schemeClr val="bg1"/>
                </a:solidFill>
              </a:rPr>
              <a:t>Factbook</a:t>
            </a:r>
            <a:endParaRPr lang="en-US" sz="1400" dirty="0" smtClean="0">
              <a:solidFill>
                <a:schemeClr val="bg1"/>
              </a:solidFill>
            </a:endParaRPr>
          </a:p>
          <a:p>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3730"/>
                                        </p:tgtEl>
                                        <p:attrNameLst>
                                          <p:attrName>style.visibility</p:attrName>
                                        </p:attrNameLst>
                                      </p:cBhvr>
                                      <p:to>
                                        <p:strVal val="visible"/>
                                      </p:to>
                                    </p:set>
                                    <p:animEffect transition="in" filter="fade">
                                      <p:cBhvr>
                                        <p:cTn id="32" dur="1000"/>
                                        <p:tgtEl>
                                          <p:spTgt spid="73730"/>
                                        </p:tgtEl>
                                      </p:cBhvr>
                                    </p:animEffect>
                                    <p:anim calcmode="lin" valueType="num">
                                      <p:cBhvr>
                                        <p:cTn id="33" dur="1000" fill="hold"/>
                                        <p:tgtEl>
                                          <p:spTgt spid="73730"/>
                                        </p:tgtEl>
                                        <p:attrNameLst>
                                          <p:attrName>ppt_x</p:attrName>
                                        </p:attrNameLst>
                                      </p:cBhvr>
                                      <p:tavLst>
                                        <p:tav tm="0">
                                          <p:val>
                                            <p:strVal val="#ppt_x"/>
                                          </p:val>
                                        </p:tav>
                                        <p:tav tm="100000">
                                          <p:val>
                                            <p:strVal val="#ppt_x"/>
                                          </p:val>
                                        </p:tav>
                                      </p:tavLst>
                                    </p:anim>
                                    <p:anim calcmode="lin" valueType="num">
                                      <p:cBhvr>
                                        <p:cTn id="34" dur="1000" fill="hold"/>
                                        <p:tgtEl>
                                          <p:spTgt spid="73730"/>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3731"/>
                                        </p:tgtEl>
                                        <p:attrNameLst>
                                          <p:attrName>style.visibility</p:attrName>
                                        </p:attrNameLst>
                                      </p:cBhvr>
                                      <p:to>
                                        <p:strVal val="visible"/>
                                      </p:to>
                                    </p:set>
                                    <p:animEffect transition="in" filter="fade">
                                      <p:cBhvr>
                                        <p:cTn id="37" dur="1000"/>
                                        <p:tgtEl>
                                          <p:spTgt spid="73731"/>
                                        </p:tgtEl>
                                      </p:cBhvr>
                                    </p:animEffect>
                                    <p:anim calcmode="lin" valueType="num">
                                      <p:cBhvr>
                                        <p:cTn id="38" dur="1000" fill="hold"/>
                                        <p:tgtEl>
                                          <p:spTgt spid="73731"/>
                                        </p:tgtEl>
                                        <p:attrNameLst>
                                          <p:attrName>ppt_x</p:attrName>
                                        </p:attrNameLst>
                                      </p:cBhvr>
                                      <p:tavLst>
                                        <p:tav tm="0">
                                          <p:val>
                                            <p:strVal val="#ppt_x"/>
                                          </p:val>
                                        </p:tav>
                                        <p:tav tm="100000">
                                          <p:val>
                                            <p:strVal val="#ppt_x"/>
                                          </p:val>
                                        </p:tav>
                                      </p:tavLst>
                                    </p:anim>
                                    <p:anim calcmode="lin" valueType="num">
                                      <p:cBhvr>
                                        <p:cTn id="39" dur="1000" fill="hold"/>
                                        <p:tgtEl>
                                          <p:spTgt spid="73731"/>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73732"/>
                                        </p:tgtEl>
                                        <p:attrNameLst>
                                          <p:attrName>style.visibility</p:attrName>
                                        </p:attrNameLst>
                                      </p:cBhvr>
                                      <p:to>
                                        <p:strVal val="visible"/>
                                      </p:to>
                                    </p:set>
                                    <p:animEffect transition="in" filter="fade">
                                      <p:cBhvr>
                                        <p:cTn id="42" dur="1000"/>
                                        <p:tgtEl>
                                          <p:spTgt spid="73732"/>
                                        </p:tgtEl>
                                      </p:cBhvr>
                                    </p:animEffect>
                                    <p:anim calcmode="lin" valueType="num">
                                      <p:cBhvr>
                                        <p:cTn id="43" dur="1000" fill="hold"/>
                                        <p:tgtEl>
                                          <p:spTgt spid="73732"/>
                                        </p:tgtEl>
                                        <p:attrNameLst>
                                          <p:attrName>ppt_x</p:attrName>
                                        </p:attrNameLst>
                                      </p:cBhvr>
                                      <p:tavLst>
                                        <p:tav tm="0">
                                          <p:val>
                                            <p:strVal val="#ppt_x"/>
                                          </p:val>
                                        </p:tav>
                                        <p:tav tm="100000">
                                          <p:val>
                                            <p:strVal val="#ppt_x"/>
                                          </p:val>
                                        </p:tav>
                                      </p:tavLst>
                                    </p:anim>
                                    <p:anim calcmode="lin" valueType="num">
                                      <p:cBhvr>
                                        <p:cTn id="44" dur="1000" fill="hold"/>
                                        <p:tgtEl>
                                          <p:spTgt spid="73732"/>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73733"/>
                                        </p:tgtEl>
                                        <p:attrNameLst>
                                          <p:attrName>style.visibility</p:attrName>
                                        </p:attrNameLst>
                                      </p:cBhvr>
                                      <p:to>
                                        <p:strVal val="visible"/>
                                      </p:to>
                                    </p:set>
                                    <p:animEffect transition="in" filter="fade">
                                      <p:cBhvr>
                                        <p:cTn id="47" dur="1000"/>
                                        <p:tgtEl>
                                          <p:spTgt spid="73733"/>
                                        </p:tgtEl>
                                      </p:cBhvr>
                                    </p:animEffect>
                                    <p:anim calcmode="lin" valueType="num">
                                      <p:cBhvr>
                                        <p:cTn id="48" dur="1000" fill="hold"/>
                                        <p:tgtEl>
                                          <p:spTgt spid="73733"/>
                                        </p:tgtEl>
                                        <p:attrNameLst>
                                          <p:attrName>ppt_x</p:attrName>
                                        </p:attrNameLst>
                                      </p:cBhvr>
                                      <p:tavLst>
                                        <p:tav tm="0">
                                          <p:val>
                                            <p:strVal val="#ppt_x"/>
                                          </p:val>
                                        </p:tav>
                                        <p:tav tm="100000">
                                          <p:val>
                                            <p:strVal val="#ppt_x"/>
                                          </p:val>
                                        </p:tav>
                                      </p:tavLst>
                                    </p:anim>
                                    <p:anim calcmode="lin" valueType="num">
                                      <p:cBhvr>
                                        <p:cTn id="49" dur="1000" fill="hold"/>
                                        <p:tgtEl>
                                          <p:spTgt spid="7373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3734"/>
                                        </p:tgtEl>
                                        <p:attrNameLst>
                                          <p:attrName>style.visibility</p:attrName>
                                        </p:attrNameLst>
                                      </p:cBhvr>
                                      <p:to>
                                        <p:strVal val="visible"/>
                                      </p:to>
                                    </p:set>
                                    <p:animEffect transition="in" filter="fade">
                                      <p:cBhvr>
                                        <p:cTn id="52" dur="1000"/>
                                        <p:tgtEl>
                                          <p:spTgt spid="73734"/>
                                        </p:tgtEl>
                                      </p:cBhvr>
                                    </p:animEffect>
                                    <p:anim calcmode="lin" valueType="num">
                                      <p:cBhvr>
                                        <p:cTn id="53" dur="1000" fill="hold"/>
                                        <p:tgtEl>
                                          <p:spTgt spid="73734"/>
                                        </p:tgtEl>
                                        <p:attrNameLst>
                                          <p:attrName>ppt_x</p:attrName>
                                        </p:attrNameLst>
                                      </p:cBhvr>
                                      <p:tavLst>
                                        <p:tav tm="0">
                                          <p:val>
                                            <p:strVal val="#ppt_x"/>
                                          </p:val>
                                        </p:tav>
                                        <p:tav tm="100000">
                                          <p:val>
                                            <p:strVal val="#ppt_x"/>
                                          </p:val>
                                        </p:tav>
                                      </p:tavLst>
                                    </p:anim>
                                    <p:anim calcmode="lin" valueType="num">
                                      <p:cBhvr>
                                        <p:cTn id="54" dur="1000" fill="hold"/>
                                        <p:tgtEl>
                                          <p:spTgt spid="73734"/>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73735"/>
                                        </p:tgtEl>
                                        <p:attrNameLst>
                                          <p:attrName>style.visibility</p:attrName>
                                        </p:attrNameLst>
                                      </p:cBhvr>
                                      <p:to>
                                        <p:strVal val="visible"/>
                                      </p:to>
                                    </p:set>
                                    <p:animEffect transition="in" filter="fade">
                                      <p:cBhvr>
                                        <p:cTn id="57" dur="1000"/>
                                        <p:tgtEl>
                                          <p:spTgt spid="73735"/>
                                        </p:tgtEl>
                                      </p:cBhvr>
                                    </p:animEffect>
                                    <p:anim calcmode="lin" valueType="num">
                                      <p:cBhvr>
                                        <p:cTn id="58" dur="1000" fill="hold"/>
                                        <p:tgtEl>
                                          <p:spTgt spid="73735"/>
                                        </p:tgtEl>
                                        <p:attrNameLst>
                                          <p:attrName>ppt_x</p:attrName>
                                        </p:attrNameLst>
                                      </p:cBhvr>
                                      <p:tavLst>
                                        <p:tav tm="0">
                                          <p:val>
                                            <p:strVal val="#ppt_x"/>
                                          </p:val>
                                        </p:tav>
                                        <p:tav tm="100000">
                                          <p:val>
                                            <p:strVal val="#ppt_x"/>
                                          </p:val>
                                        </p:tav>
                                      </p:tavLst>
                                    </p:anim>
                                    <p:anim calcmode="lin" valueType="num">
                                      <p:cBhvr>
                                        <p:cTn id="59" dur="1000" fill="hold"/>
                                        <p:tgtEl>
                                          <p:spTgt spid="73735"/>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anim calcmode="lin" valueType="num">
                                      <p:cBhvr>
                                        <p:cTn id="63" dur="1000" fill="hold"/>
                                        <p:tgtEl>
                                          <p:spTgt spid="17"/>
                                        </p:tgtEl>
                                        <p:attrNameLst>
                                          <p:attrName>ppt_x</p:attrName>
                                        </p:attrNameLst>
                                      </p:cBhvr>
                                      <p:tavLst>
                                        <p:tav tm="0">
                                          <p:val>
                                            <p:strVal val="#ppt_x"/>
                                          </p:val>
                                        </p:tav>
                                        <p:tav tm="100000">
                                          <p:val>
                                            <p:strVal val="#ppt_x"/>
                                          </p:val>
                                        </p:tav>
                                      </p:tavLst>
                                    </p:anim>
                                    <p:anim calcmode="lin" valueType="num">
                                      <p:cBhvr>
                                        <p:cTn id="6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772400" cy="533400"/>
          </a:xfrm>
        </p:spPr>
        <p:txBody>
          <a:bodyPr/>
          <a:lstStyle/>
          <a:p>
            <a:endParaRPr lang="en-US" dirty="0"/>
          </a:p>
        </p:txBody>
      </p:sp>
      <p:graphicFrame>
        <p:nvGraphicFramePr>
          <p:cNvPr id="9" name="Content Placeholder 8"/>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9">
                                            <p:graphicEl>
                                              <a:dgm id="{60FF909B-F976-4E93-8162-6CB33ECCD854}"/>
                                            </p:graphicEl>
                                          </p:spTgt>
                                        </p:tgtEl>
                                        <p:attrNameLst>
                                          <p:attrName>style.visibility</p:attrName>
                                        </p:attrNameLst>
                                      </p:cBhvr>
                                      <p:to>
                                        <p:strVal val="visible"/>
                                      </p:to>
                                    </p:set>
                                    <p:animEffect transition="in" filter="fade">
                                      <p:cBhvr>
                                        <p:cTn id="7" dur="770" decel="100000"/>
                                        <p:tgtEl>
                                          <p:spTgt spid="9">
                                            <p:graphicEl>
                                              <a:dgm id="{60FF909B-F976-4E93-8162-6CB33ECCD854}"/>
                                            </p:graphicEl>
                                          </p:spTgt>
                                        </p:tgtEl>
                                      </p:cBhvr>
                                    </p:animEffect>
                                    <p:animScale>
                                      <p:cBhvr>
                                        <p:cTn id="8" dur="770" decel="100000"/>
                                        <p:tgtEl>
                                          <p:spTgt spid="9">
                                            <p:graphicEl>
                                              <a:dgm id="{60FF909B-F976-4E93-8162-6CB33ECCD854}"/>
                                            </p:graphicEl>
                                          </p:spTgt>
                                        </p:tgtEl>
                                      </p:cBhvr>
                                      <p:from x="10000" y="10000"/>
                                      <p:to x="200000" y="450000"/>
                                    </p:animScale>
                                    <p:animScale>
                                      <p:cBhvr>
                                        <p:cTn id="9" dur="1230" accel="100000" fill="hold">
                                          <p:stCondLst>
                                            <p:cond delay="770"/>
                                          </p:stCondLst>
                                        </p:cTn>
                                        <p:tgtEl>
                                          <p:spTgt spid="9">
                                            <p:graphicEl>
                                              <a:dgm id="{60FF909B-F976-4E93-8162-6CB33ECCD854}"/>
                                            </p:graphicEl>
                                          </p:spTgt>
                                        </p:tgtEl>
                                      </p:cBhvr>
                                      <p:from x="200000" y="450000"/>
                                      <p:to x="100000" y="100000"/>
                                    </p:animScale>
                                    <p:set>
                                      <p:cBhvr>
                                        <p:cTn id="10" dur="770" fill="hold"/>
                                        <p:tgtEl>
                                          <p:spTgt spid="9">
                                            <p:graphicEl>
                                              <a:dgm id="{60FF909B-F976-4E93-8162-6CB33ECCD854}"/>
                                            </p:graphicEl>
                                          </p:spTgt>
                                        </p:tgtEl>
                                        <p:attrNameLst>
                                          <p:attrName>ppt_x</p:attrName>
                                        </p:attrNameLst>
                                      </p:cBhvr>
                                      <p:to>
                                        <p:strVal val="(0.5)"/>
                                      </p:to>
                                    </p:set>
                                    <p:anim from="(0.5)" to="(#ppt_x)" calcmode="lin" valueType="num">
                                      <p:cBhvr>
                                        <p:cTn id="11" dur="1230" accel="100000" fill="hold">
                                          <p:stCondLst>
                                            <p:cond delay="770"/>
                                          </p:stCondLst>
                                        </p:cTn>
                                        <p:tgtEl>
                                          <p:spTgt spid="9">
                                            <p:graphicEl>
                                              <a:dgm id="{60FF909B-F976-4E93-8162-6CB33ECCD854}"/>
                                            </p:graphicEl>
                                          </p:spTgt>
                                        </p:tgtEl>
                                        <p:attrNameLst>
                                          <p:attrName>ppt_x</p:attrName>
                                        </p:attrNameLst>
                                      </p:cBhvr>
                                    </p:anim>
                                    <p:set>
                                      <p:cBhvr>
                                        <p:cTn id="12" dur="770" fill="hold"/>
                                        <p:tgtEl>
                                          <p:spTgt spid="9">
                                            <p:graphicEl>
                                              <a:dgm id="{60FF909B-F976-4E93-8162-6CB33ECCD854}"/>
                                            </p:graphicEl>
                                          </p:spTgt>
                                        </p:tgtEl>
                                        <p:attrNameLst>
                                          <p:attrName>ppt_y</p:attrName>
                                        </p:attrNameLst>
                                      </p:cBhvr>
                                      <p:to>
                                        <p:strVal val="(#ppt_y+0.4)"/>
                                      </p:to>
                                    </p:set>
                                    <p:anim from="(#ppt_y+0.4)" to="(#ppt_y)" calcmode="lin" valueType="num">
                                      <p:cBhvr>
                                        <p:cTn id="13" dur="1230" accel="100000" fill="hold">
                                          <p:stCondLst>
                                            <p:cond delay="770"/>
                                          </p:stCondLst>
                                        </p:cTn>
                                        <p:tgtEl>
                                          <p:spTgt spid="9">
                                            <p:graphicEl>
                                              <a:dgm id="{60FF909B-F976-4E93-8162-6CB33ECCD854}"/>
                                            </p:graphicEl>
                                          </p:spTgt>
                                        </p:tgtEl>
                                        <p:attrNameLst>
                                          <p:attrName>ppt_y</p:attrName>
                                        </p:attrNameLst>
                                      </p:cBhvr>
                                    </p:anim>
                                  </p:childTnLst>
                                </p:cTn>
                              </p:par>
                            </p:childTnLst>
                          </p:cTn>
                        </p:par>
                        <p:par>
                          <p:cTn id="14" fill="hold">
                            <p:stCondLst>
                              <p:cond delay="2000"/>
                            </p:stCondLst>
                            <p:childTnLst>
                              <p:par>
                                <p:cTn id="15" presetID="51" presetClass="entr" presetSubtype="0" fill="hold" grpId="0" nodeType="afterEffect">
                                  <p:stCondLst>
                                    <p:cond delay="0"/>
                                  </p:stCondLst>
                                  <p:childTnLst>
                                    <p:set>
                                      <p:cBhvr>
                                        <p:cTn id="16" dur="1" fill="hold">
                                          <p:stCondLst>
                                            <p:cond delay="0"/>
                                          </p:stCondLst>
                                        </p:cTn>
                                        <p:tgtEl>
                                          <p:spTgt spid="9">
                                            <p:graphicEl>
                                              <a:dgm id="{97A66652-F248-4529-8AAD-2DED630E10D6}"/>
                                            </p:graphicEl>
                                          </p:spTgt>
                                        </p:tgtEl>
                                        <p:attrNameLst>
                                          <p:attrName>style.visibility</p:attrName>
                                        </p:attrNameLst>
                                      </p:cBhvr>
                                      <p:to>
                                        <p:strVal val="visible"/>
                                      </p:to>
                                    </p:set>
                                    <p:animEffect transition="in" filter="fade">
                                      <p:cBhvr>
                                        <p:cTn id="17" dur="770" decel="100000"/>
                                        <p:tgtEl>
                                          <p:spTgt spid="9">
                                            <p:graphicEl>
                                              <a:dgm id="{97A66652-F248-4529-8AAD-2DED630E10D6}"/>
                                            </p:graphicEl>
                                          </p:spTgt>
                                        </p:tgtEl>
                                      </p:cBhvr>
                                    </p:animEffect>
                                    <p:animScale>
                                      <p:cBhvr>
                                        <p:cTn id="18" dur="770" decel="100000"/>
                                        <p:tgtEl>
                                          <p:spTgt spid="9">
                                            <p:graphicEl>
                                              <a:dgm id="{97A66652-F248-4529-8AAD-2DED630E10D6}"/>
                                            </p:graphicEl>
                                          </p:spTgt>
                                        </p:tgtEl>
                                      </p:cBhvr>
                                      <p:from x="10000" y="10000"/>
                                      <p:to x="200000" y="450000"/>
                                    </p:animScale>
                                    <p:animScale>
                                      <p:cBhvr>
                                        <p:cTn id="19" dur="1230" accel="100000" fill="hold">
                                          <p:stCondLst>
                                            <p:cond delay="770"/>
                                          </p:stCondLst>
                                        </p:cTn>
                                        <p:tgtEl>
                                          <p:spTgt spid="9">
                                            <p:graphicEl>
                                              <a:dgm id="{97A66652-F248-4529-8AAD-2DED630E10D6}"/>
                                            </p:graphicEl>
                                          </p:spTgt>
                                        </p:tgtEl>
                                      </p:cBhvr>
                                      <p:from x="200000" y="450000"/>
                                      <p:to x="100000" y="100000"/>
                                    </p:animScale>
                                    <p:set>
                                      <p:cBhvr>
                                        <p:cTn id="20" dur="770" fill="hold"/>
                                        <p:tgtEl>
                                          <p:spTgt spid="9">
                                            <p:graphicEl>
                                              <a:dgm id="{97A66652-F248-4529-8AAD-2DED630E10D6}"/>
                                            </p:graphicEl>
                                          </p:spTgt>
                                        </p:tgtEl>
                                        <p:attrNameLst>
                                          <p:attrName>ppt_x</p:attrName>
                                        </p:attrNameLst>
                                      </p:cBhvr>
                                      <p:to>
                                        <p:strVal val="(0.5)"/>
                                      </p:to>
                                    </p:set>
                                    <p:anim from="(0.5)" to="(#ppt_x)" calcmode="lin" valueType="num">
                                      <p:cBhvr>
                                        <p:cTn id="21" dur="1230" accel="100000" fill="hold">
                                          <p:stCondLst>
                                            <p:cond delay="770"/>
                                          </p:stCondLst>
                                        </p:cTn>
                                        <p:tgtEl>
                                          <p:spTgt spid="9">
                                            <p:graphicEl>
                                              <a:dgm id="{97A66652-F248-4529-8AAD-2DED630E10D6}"/>
                                            </p:graphicEl>
                                          </p:spTgt>
                                        </p:tgtEl>
                                        <p:attrNameLst>
                                          <p:attrName>ppt_x</p:attrName>
                                        </p:attrNameLst>
                                      </p:cBhvr>
                                    </p:anim>
                                    <p:set>
                                      <p:cBhvr>
                                        <p:cTn id="22" dur="770" fill="hold"/>
                                        <p:tgtEl>
                                          <p:spTgt spid="9">
                                            <p:graphicEl>
                                              <a:dgm id="{97A66652-F248-4529-8AAD-2DED630E10D6}"/>
                                            </p:graphicEl>
                                          </p:spTgt>
                                        </p:tgtEl>
                                        <p:attrNameLst>
                                          <p:attrName>ppt_y</p:attrName>
                                        </p:attrNameLst>
                                      </p:cBhvr>
                                      <p:to>
                                        <p:strVal val="(#ppt_y+0.4)"/>
                                      </p:to>
                                    </p:set>
                                    <p:anim from="(#ppt_y+0.4)" to="(#ppt_y)" calcmode="lin" valueType="num">
                                      <p:cBhvr>
                                        <p:cTn id="23" dur="1230" accel="100000" fill="hold">
                                          <p:stCondLst>
                                            <p:cond delay="770"/>
                                          </p:stCondLst>
                                        </p:cTn>
                                        <p:tgtEl>
                                          <p:spTgt spid="9">
                                            <p:graphicEl>
                                              <a:dgm id="{97A66652-F248-4529-8AAD-2DED630E10D6}"/>
                                            </p:graphic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صنایع، واردات و صادرات</a:t>
            </a:r>
            <a:endParaRPr lang="en-US" dirty="0"/>
          </a:p>
        </p:txBody>
      </p:sp>
      <p:sp>
        <p:nvSpPr>
          <p:cNvPr id="290818" name="Text Box 2"/>
          <p:cNvSpPr txBox="1">
            <a:spLocks noChangeArrowheads="1"/>
          </p:cNvSpPr>
          <p:nvPr/>
        </p:nvSpPr>
        <p:spPr bwMode="auto">
          <a:xfrm rot="20861228">
            <a:off x="4363253" y="2310723"/>
            <a:ext cx="2424124"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آهن</a:t>
            </a:r>
            <a:r>
              <a:rPr lang="fa-IR" sz="2000" dirty="0" smtClean="0">
                <a:latin typeface="Arial" pitchFamily="34" charset="0"/>
                <a:ea typeface="Arial" pitchFamily="34" charset="0"/>
                <a:cs typeface="B Zar" pitchFamily="2" charset="-78"/>
              </a:rPr>
              <a:t>، استیل، زغال سنگ</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0819" name="Text Box 3"/>
          <p:cNvSpPr txBox="1">
            <a:spLocks noChangeArrowheads="1"/>
          </p:cNvSpPr>
          <p:nvPr/>
        </p:nvSpPr>
        <p:spPr bwMode="auto">
          <a:xfrm rot="20648023">
            <a:off x="777340" y="5033177"/>
            <a:ext cx="2407253" cy="447675"/>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واردات عمده</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0820" name="Text Box 4"/>
          <p:cNvSpPr txBox="1">
            <a:spLocks noChangeArrowheads="1"/>
          </p:cNvSpPr>
          <p:nvPr/>
        </p:nvSpPr>
        <p:spPr bwMode="auto">
          <a:xfrm rot="1117991">
            <a:off x="4154375" y="2924704"/>
            <a:ext cx="1759448"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ar-SA" sz="2000" dirty="0" smtClean="0">
                <a:latin typeface="Arial" pitchFamily="34" charset="0"/>
                <a:ea typeface="Arial" pitchFamily="34" charset="0"/>
                <a:cs typeface="B Zar" pitchFamily="2" charset="-78"/>
              </a:rPr>
              <a:t>اسباب بازی</a:t>
            </a:r>
            <a:endParaRPr lang="en-US" sz="2000" dirty="0" smtClean="0">
              <a:latin typeface="Arial" pitchFamily="34" charset="0"/>
              <a:ea typeface="Arial" pitchFamily="34" charset="0"/>
              <a:cs typeface="B Zar" pitchFamily="2" charset="-78"/>
            </a:endParaRPr>
          </a:p>
        </p:txBody>
      </p:sp>
      <p:sp>
        <p:nvSpPr>
          <p:cNvPr id="290821" name="Text Box 5"/>
          <p:cNvSpPr txBox="1">
            <a:spLocks noChangeArrowheads="1"/>
          </p:cNvSpPr>
          <p:nvPr/>
        </p:nvSpPr>
        <p:spPr bwMode="auto">
          <a:xfrm>
            <a:off x="5029200" y="3581400"/>
            <a:ext cx="15240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Arial" pitchFamily="34" charset="0"/>
                <a:ea typeface="Arial" pitchFamily="34" charset="0"/>
                <a:cs typeface="B Zar" pitchFamily="2" charset="-78"/>
              </a:rPr>
              <a:t>ماشین آلات</a:t>
            </a:r>
            <a:endParaRPr lang="en-US" sz="2000" dirty="0" smtClean="0">
              <a:latin typeface="Arial" pitchFamily="34" charset="0"/>
              <a:ea typeface="Arial" pitchFamily="34" charset="0"/>
              <a:cs typeface="B Zar" pitchFamily="2" charset="-78"/>
            </a:endParaRPr>
          </a:p>
        </p:txBody>
      </p:sp>
      <p:sp>
        <p:nvSpPr>
          <p:cNvPr id="290822" name="Text Box 6"/>
          <p:cNvSpPr txBox="1">
            <a:spLocks noChangeArrowheads="1"/>
          </p:cNvSpPr>
          <p:nvPr/>
        </p:nvSpPr>
        <p:spPr bwMode="auto">
          <a:xfrm rot="1536344">
            <a:off x="1173748" y="2051521"/>
            <a:ext cx="2895600" cy="447675"/>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algn="ctr">
              <a:spcAft>
                <a:spcPts val="1000"/>
              </a:spcAft>
            </a:pPr>
            <a:r>
              <a:rPr lang="ar-SA"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فرآورده‌های اصلی کشاورزی</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endParaRPr>
          </a:p>
        </p:txBody>
      </p:sp>
      <p:sp>
        <p:nvSpPr>
          <p:cNvPr id="290823" name="Text Box 7"/>
          <p:cNvSpPr txBox="1">
            <a:spLocks noChangeArrowheads="1"/>
          </p:cNvSpPr>
          <p:nvPr/>
        </p:nvSpPr>
        <p:spPr bwMode="auto">
          <a:xfrm>
            <a:off x="6553200" y="3276600"/>
            <a:ext cx="8382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fa-IR" sz="2000" dirty="0" smtClean="0">
                <a:latin typeface="Arial" pitchFamily="34" charset="0"/>
                <a:cs typeface="B Zar" pitchFamily="2" charset="-78"/>
              </a:rPr>
              <a:t>کفش</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0824" name="Text Box 8"/>
          <p:cNvSpPr txBox="1">
            <a:spLocks noChangeArrowheads="1"/>
          </p:cNvSpPr>
          <p:nvPr/>
        </p:nvSpPr>
        <p:spPr bwMode="auto">
          <a:xfrm>
            <a:off x="5410200" y="1524000"/>
            <a:ext cx="2220593" cy="427038"/>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صنایع</a:t>
            </a:r>
            <a:r>
              <a:rPr kumimoji="0" lang="fa-IR" sz="2000" i="0" u="none" strike="noStrike" normalizeH="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 اصلی</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0825" name="Text Box 9"/>
          <p:cNvSpPr txBox="1">
            <a:spLocks noChangeArrowheads="1"/>
          </p:cNvSpPr>
          <p:nvPr/>
        </p:nvSpPr>
        <p:spPr bwMode="auto">
          <a:xfrm>
            <a:off x="5410200" y="4114800"/>
            <a:ext cx="2309812" cy="429409"/>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صادرات عمده</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0826" name="Text Box 10"/>
          <p:cNvSpPr txBox="1">
            <a:spLocks noChangeArrowheads="1"/>
          </p:cNvSpPr>
          <p:nvPr/>
        </p:nvSpPr>
        <p:spPr bwMode="auto">
          <a:xfrm>
            <a:off x="6248400" y="2590800"/>
            <a:ext cx="1624012"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fa-IR" sz="2000" dirty="0" smtClean="0">
                <a:latin typeface="Arial" pitchFamily="34" charset="0"/>
                <a:cs typeface="B Zar" pitchFamily="2" charset="-78"/>
              </a:rPr>
              <a:t>صنایع الکترونیک</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0827" name="Text Box 11"/>
          <p:cNvSpPr txBox="1">
            <a:spLocks noChangeArrowheads="1"/>
          </p:cNvSpPr>
          <p:nvPr/>
        </p:nvSpPr>
        <p:spPr bwMode="auto">
          <a:xfrm rot="20675331">
            <a:off x="249901" y="2540256"/>
            <a:ext cx="1971325"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برنج،</a:t>
            </a:r>
            <a:r>
              <a:rPr kumimoji="0" lang="fa-IR" sz="2000" b="0" i="0" u="none" strike="noStrike" cap="none" normalizeH="0" dirty="0" smtClean="0">
                <a:ln>
                  <a:noFill/>
                </a:ln>
                <a:solidFill>
                  <a:schemeClr val="tx1"/>
                </a:solidFill>
                <a:effectLst/>
                <a:latin typeface="Arial" pitchFamily="34" charset="0"/>
                <a:ea typeface="Arial" pitchFamily="34" charset="0"/>
                <a:cs typeface="B Zar" pitchFamily="2" charset="-78"/>
              </a:rPr>
              <a:t> گندم، جو، ارزن</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3" name="Text Box 2"/>
          <p:cNvSpPr txBox="1">
            <a:spLocks noChangeArrowheads="1"/>
          </p:cNvSpPr>
          <p:nvPr/>
        </p:nvSpPr>
        <p:spPr bwMode="auto">
          <a:xfrm>
            <a:off x="2514600" y="3200400"/>
            <a:ext cx="1139825"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چای</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4" name="Text Box 5"/>
          <p:cNvSpPr txBox="1">
            <a:spLocks noChangeArrowheads="1"/>
          </p:cNvSpPr>
          <p:nvPr/>
        </p:nvSpPr>
        <p:spPr bwMode="auto">
          <a:xfrm rot="247886">
            <a:off x="17002" y="3573734"/>
            <a:ext cx="1922068"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ar-SA" sz="2000" dirty="0" smtClean="0"/>
              <a:t>ذرت، بادام زمینی</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5" name="Text Box 8"/>
          <p:cNvSpPr txBox="1">
            <a:spLocks noChangeArrowheads="1"/>
          </p:cNvSpPr>
          <p:nvPr/>
        </p:nvSpPr>
        <p:spPr bwMode="auto">
          <a:xfrm rot="20556624">
            <a:off x="1828800" y="3352800"/>
            <a:ext cx="868751" cy="42280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کتان</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6" name="Text Box 2"/>
          <p:cNvSpPr txBox="1">
            <a:spLocks noChangeArrowheads="1"/>
          </p:cNvSpPr>
          <p:nvPr/>
        </p:nvSpPr>
        <p:spPr bwMode="auto">
          <a:xfrm>
            <a:off x="2590800" y="3810000"/>
            <a:ext cx="1139825"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سیب</a:t>
            </a:r>
            <a:r>
              <a:rPr kumimoji="0" lang="fa-IR" sz="2000" b="0" i="0" u="none" strike="noStrike" cap="none" normalizeH="0" dirty="0" smtClean="0">
                <a:ln>
                  <a:noFill/>
                </a:ln>
                <a:solidFill>
                  <a:schemeClr val="tx1"/>
                </a:solidFill>
                <a:effectLst/>
                <a:latin typeface="Arial" pitchFamily="34" charset="0"/>
                <a:ea typeface="Arial" pitchFamily="34" charset="0"/>
                <a:cs typeface="B Zar" pitchFamily="2" charset="-78"/>
              </a:rPr>
              <a:t> زمینی</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7" name="Text Box 8"/>
          <p:cNvSpPr txBox="1">
            <a:spLocks noChangeArrowheads="1"/>
          </p:cNvSpPr>
          <p:nvPr/>
        </p:nvSpPr>
        <p:spPr bwMode="auto">
          <a:xfrm>
            <a:off x="1524000" y="4267200"/>
            <a:ext cx="1249751"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ماهی و خوک</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8" name="Text Box 8"/>
          <p:cNvSpPr txBox="1">
            <a:spLocks noChangeArrowheads="1"/>
          </p:cNvSpPr>
          <p:nvPr/>
        </p:nvSpPr>
        <p:spPr bwMode="auto">
          <a:xfrm>
            <a:off x="7086600" y="4724400"/>
            <a:ext cx="1325951"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en-US" sz="2000" dirty="0" smtClean="0">
                <a:latin typeface="Arial" pitchFamily="34" charset="0"/>
                <a:ea typeface="Arial" pitchFamily="34" charset="0"/>
                <a:cs typeface="B Zar" pitchFamily="2" charset="-78"/>
              </a:rPr>
              <a:t> </a:t>
            </a:r>
            <a:r>
              <a:rPr lang="ar-SA" sz="2000" dirty="0" smtClean="0">
                <a:latin typeface="Arial" pitchFamily="34" charset="0"/>
                <a:ea typeface="Arial" pitchFamily="34" charset="0"/>
                <a:cs typeface="B Zar" pitchFamily="2" charset="-78"/>
              </a:rPr>
              <a:t>ماشین آلات</a:t>
            </a:r>
            <a:endParaRPr lang="en-US" sz="2000" dirty="0" smtClean="0">
              <a:latin typeface="Arial" pitchFamily="34" charset="0"/>
              <a:ea typeface="Arial" pitchFamily="34" charset="0"/>
              <a:cs typeface="B Zar" pitchFamily="2" charset="-78"/>
            </a:endParaRPr>
          </a:p>
        </p:txBody>
      </p:sp>
      <p:sp>
        <p:nvSpPr>
          <p:cNvPr id="19" name="Text Box 8"/>
          <p:cNvSpPr txBox="1">
            <a:spLocks noChangeArrowheads="1"/>
          </p:cNvSpPr>
          <p:nvPr/>
        </p:nvSpPr>
        <p:spPr bwMode="auto">
          <a:xfrm rot="812348">
            <a:off x="7136836" y="5132288"/>
            <a:ext cx="944951"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کفش</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0" name="Text Box 8"/>
          <p:cNvSpPr txBox="1">
            <a:spLocks noChangeArrowheads="1"/>
          </p:cNvSpPr>
          <p:nvPr/>
        </p:nvSpPr>
        <p:spPr bwMode="auto">
          <a:xfrm rot="20334594">
            <a:off x="6080088" y="4981811"/>
            <a:ext cx="1107955"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Arial" pitchFamily="34" charset="0"/>
                <a:ea typeface="Arial" pitchFamily="34" charset="0"/>
                <a:cs typeface="B Zar" pitchFamily="2" charset="-78"/>
              </a:rPr>
              <a:t>پوشاک</a:t>
            </a:r>
            <a:endParaRPr lang="en-US" sz="2000" dirty="0" smtClean="0">
              <a:latin typeface="Arial" pitchFamily="34" charset="0"/>
              <a:ea typeface="Arial" pitchFamily="34" charset="0"/>
              <a:cs typeface="B Zar" pitchFamily="2" charset="-78"/>
            </a:endParaRPr>
          </a:p>
        </p:txBody>
      </p:sp>
      <p:sp>
        <p:nvSpPr>
          <p:cNvPr id="21" name="Text Box 4"/>
          <p:cNvSpPr txBox="1">
            <a:spLocks noChangeArrowheads="1"/>
          </p:cNvSpPr>
          <p:nvPr/>
        </p:nvSpPr>
        <p:spPr bwMode="auto">
          <a:xfrm rot="21111672">
            <a:off x="6273397" y="5654409"/>
            <a:ext cx="1328837"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ar-SA" sz="2000" dirty="0" smtClean="0">
                <a:latin typeface="Arial" pitchFamily="34" charset="0"/>
                <a:ea typeface="Arial" pitchFamily="34" charset="0"/>
                <a:cs typeface="B Zar" pitchFamily="2" charset="-78"/>
              </a:rPr>
              <a:t>اسباب بازی</a:t>
            </a:r>
            <a:endParaRPr lang="en-US" sz="2000" dirty="0" smtClean="0">
              <a:latin typeface="Arial" pitchFamily="34" charset="0"/>
              <a:ea typeface="Arial" pitchFamily="34" charset="0"/>
              <a:cs typeface="B Zar" pitchFamily="2" charset="-78"/>
            </a:endParaRPr>
          </a:p>
        </p:txBody>
      </p:sp>
      <p:sp>
        <p:nvSpPr>
          <p:cNvPr id="22" name="Text Box 4"/>
          <p:cNvSpPr txBox="1">
            <a:spLocks noChangeArrowheads="1"/>
          </p:cNvSpPr>
          <p:nvPr/>
        </p:nvSpPr>
        <p:spPr bwMode="auto">
          <a:xfrm rot="1204541">
            <a:off x="4837065" y="5015070"/>
            <a:ext cx="1328837"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Arial" pitchFamily="34" charset="0"/>
                <a:ea typeface="Arial" pitchFamily="34" charset="0"/>
                <a:cs typeface="B Zar" pitchFamily="2" charset="-78"/>
              </a:rPr>
              <a:t>سوخت معدنی</a:t>
            </a:r>
            <a:endParaRPr lang="en-US" sz="2000" dirty="0" smtClean="0">
              <a:latin typeface="Arial" pitchFamily="34" charset="0"/>
              <a:ea typeface="Arial" pitchFamily="34" charset="0"/>
              <a:cs typeface="B Zar" pitchFamily="2" charset="-78"/>
            </a:endParaRPr>
          </a:p>
        </p:txBody>
      </p:sp>
      <p:sp>
        <p:nvSpPr>
          <p:cNvPr id="23" name="Text Box 4"/>
          <p:cNvSpPr txBox="1">
            <a:spLocks noChangeArrowheads="1"/>
          </p:cNvSpPr>
          <p:nvPr/>
        </p:nvSpPr>
        <p:spPr bwMode="auto">
          <a:xfrm rot="20687619">
            <a:off x="7426849" y="5957638"/>
            <a:ext cx="1328837"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Arial" pitchFamily="34" charset="0"/>
                <a:ea typeface="Arial" pitchFamily="34" charset="0"/>
                <a:cs typeface="B Zar" pitchFamily="2" charset="-78"/>
              </a:rPr>
              <a:t>مواد شیمیایی</a:t>
            </a:r>
            <a:endParaRPr lang="en-US" sz="2000" dirty="0" smtClean="0">
              <a:latin typeface="Arial" pitchFamily="34" charset="0"/>
              <a:ea typeface="Arial" pitchFamily="34" charset="0"/>
              <a:cs typeface="B Zar" pitchFamily="2" charset="-78"/>
            </a:endParaRPr>
          </a:p>
        </p:txBody>
      </p:sp>
      <p:sp>
        <p:nvSpPr>
          <p:cNvPr id="24" name="Text Box 5"/>
          <p:cNvSpPr txBox="1">
            <a:spLocks noChangeArrowheads="1"/>
          </p:cNvSpPr>
          <p:nvPr/>
        </p:nvSpPr>
        <p:spPr bwMode="auto">
          <a:xfrm>
            <a:off x="3200400" y="5334000"/>
            <a:ext cx="15240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Arial" pitchFamily="34" charset="0"/>
                <a:ea typeface="Arial" pitchFamily="34" charset="0"/>
                <a:cs typeface="B Zar" pitchFamily="2" charset="-78"/>
              </a:rPr>
              <a:t>ماشین آلات</a:t>
            </a:r>
            <a:endParaRPr lang="en-US" sz="2000" dirty="0" smtClean="0">
              <a:latin typeface="Arial" pitchFamily="34" charset="0"/>
              <a:ea typeface="Arial" pitchFamily="34" charset="0"/>
              <a:cs typeface="B Zar" pitchFamily="2" charset="-78"/>
            </a:endParaRPr>
          </a:p>
        </p:txBody>
      </p:sp>
      <p:sp>
        <p:nvSpPr>
          <p:cNvPr id="25" name="Text Box 4"/>
          <p:cNvSpPr txBox="1">
            <a:spLocks noChangeArrowheads="1"/>
          </p:cNvSpPr>
          <p:nvPr/>
        </p:nvSpPr>
        <p:spPr bwMode="auto">
          <a:xfrm rot="974970">
            <a:off x="2486509" y="5599771"/>
            <a:ext cx="1238822"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Arial" pitchFamily="34" charset="0"/>
                <a:ea typeface="Arial" pitchFamily="34" charset="0"/>
                <a:cs typeface="B Zar" pitchFamily="2" charset="-78"/>
              </a:rPr>
              <a:t>مواد شیمیایی</a:t>
            </a:r>
            <a:endParaRPr lang="en-US" sz="2000" dirty="0" smtClean="0">
              <a:latin typeface="Arial" pitchFamily="34" charset="0"/>
              <a:ea typeface="Arial" pitchFamily="34" charset="0"/>
              <a:cs typeface="B Zar" pitchFamily="2" charset="-78"/>
            </a:endParaRPr>
          </a:p>
        </p:txBody>
      </p:sp>
      <p:sp>
        <p:nvSpPr>
          <p:cNvPr id="26" name="Text Box 2"/>
          <p:cNvSpPr txBox="1">
            <a:spLocks noChangeArrowheads="1"/>
          </p:cNvSpPr>
          <p:nvPr/>
        </p:nvSpPr>
        <p:spPr bwMode="auto">
          <a:xfrm rot="795732">
            <a:off x="568346" y="6078735"/>
            <a:ext cx="123017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آهن</a:t>
            </a:r>
            <a:r>
              <a:rPr lang="fa-IR" sz="2000" dirty="0" smtClean="0">
                <a:latin typeface="Arial" pitchFamily="34" charset="0"/>
                <a:ea typeface="Arial" pitchFamily="34" charset="0"/>
                <a:cs typeface="B Zar" pitchFamily="2" charset="-78"/>
              </a:rPr>
              <a:t>، استیل</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7" name="Text Box 4"/>
          <p:cNvSpPr txBox="1">
            <a:spLocks noChangeArrowheads="1"/>
          </p:cNvSpPr>
          <p:nvPr/>
        </p:nvSpPr>
        <p:spPr bwMode="auto">
          <a:xfrm rot="21171894">
            <a:off x="2765857" y="6329531"/>
            <a:ext cx="1328837"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Arial" pitchFamily="34" charset="0"/>
                <a:ea typeface="Arial" pitchFamily="34" charset="0"/>
                <a:cs typeface="B Zar" pitchFamily="2" charset="-78"/>
              </a:rPr>
              <a:t>سوخت معدنی</a:t>
            </a:r>
            <a:endParaRPr lang="en-US" sz="2000" dirty="0" smtClean="0">
              <a:latin typeface="Arial" pitchFamily="34" charset="0"/>
              <a:ea typeface="Arial" pitchFamily="34" charset="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90821"/>
                                        </p:tgtEl>
                                        <p:attrNameLst>
                                          <p:attrName>style.visibility</p:attrName>
                                        </p:attrNameLst>
                                      </p:cBhvr>
                                      <p:to>
                                        <p:strVal val="visible"/>
                                      </p:to>
                                    </p:set>
                                    <p:animEffect transition="in" filter="wipe(down)">
                                      <p:cBhvr>
                                        <p:cTn id="7" dur="580">
                                          <p:stCondLst>
                                            <p:cond delay="0"/>
                                          </p:stCondLst>
                                        </p:cTn>
                                        <p:tgtEl>
                                          <p:spTgt spid="290821"/>
                                        </p:tgtEl>
                                      </p:cBhvr>
                                    </p:animEffect>
                                    <p:anim calcmode="lin" valueType="num">
                                      <p:cBhvr>
                                        <p:cTn id="8" dur="1822" tmFilter="0,0; 0.14,0.36; 0.43,0.73; 0.71,0.91; 1.0,1.0">
                                          <p:stCondLst>
                                            <p:cond delay="0"/>
                                          </p:stCondLst>
                                        </p:cTn>
                                        <p:tgtEl>
                                          <p:spTgt spid="2908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908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908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908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90821"/>
                                        </p:tgtEl>
                                        <p:attrNameLst>
                                          <p:attrName>ppt_y</p:attrName>
                                        </p:attrNameLst>
                                      </p:cBhvr>
                                      <p:tavLst>
                                        <p:tav tm="0" fmla="#ppt_y-sin(pi*$)/81">
                                          <p:val>
                                            <p:fltVal val="0"/>
                                          </p:val>
                                        </p:tav>
                                        <p:tav tm="100000">
                                          <p:val>
                                            <p:fltVal val="1"/>
                                          </p:val>
                                        </p:tav>
                                      </p:tavLst>
                                    </p:anim>
                                    <p:animScale>
                                      <p:cBhvr>
                                        <p:cTn id="13" dur="26">
                                          <p:stCondLst>
                                            <p:cond delay="650"/>
                                          </p:stCondLst>
                                        </p:cTn>
                                        <p:tgtEl>
                                          <p:spTgt spid="290821"/>
                                        </p:tgtEl>
                                      </p:cBhvr>
                                      <p:to x="100000" y="60000"/>
                                    </p:animScale>
                                    <p:animScale>
                                      <p:cBhvr>
                                        <p:cTn id="14" dur="166" decel="50000">
                                          <p:stCondLst>
                                            <p:cond delay="676"/>
                                          </p:stCondLst>
                                        </p:cTn>
                                        <p:tgtEl>
                                          <p:spTgt spid="290821"/>
                                        </p:tgtEl>
                                      </p:cBhvr>
                                      <p:to x="100000" y="100000"/>
                                    </p:animScale>
                                    <p:animScale>
                                      <p:cBhvr>
                                        <p:cTn id="15" dur="26">
                                          <p:stCondLst>
                                            <p:cond delay="1312"/>
                                          </p:stCondLst>
                                        </p:cTn>
                                        <p:tgtEl>
                                          <p:spTgt spid="290821"/>
                                        </p:tgtEl>
                                      </p:cBhvr>
                                      <p:to x="100000" y="80000"/>
                                    </p:animScale>
                                    <p:animScale>
                                      <p:cBhvr>
                                        <p:cTn id="16" dur="166" decel="50000">
                                          <p:stCondLst>
                                            <p:cond delay="1338"/>
                                          </p:stCondLst>
                                        </p:cTn>
                                        <p:tgtEl>
                                          <p:spTgt spid="290821"/>
                                        </p:tgtEl>
                                      </p:cBhvr>
                                      <p:to x="100000" y="100000"/>
                                    </p:animScale>
                                    <p:animScale>
                                      <p:cBhvr>
                                        <p:cTn id="17" dur="26">
                                          <p:stCondLst>
                                            <p:cond delay="1642"/>
                                          </p:stCondLst>
                                        </p:cTn>
                                        <p:tgtEl>
                                          <p:spTgt spid="290821"/>
                                        </p:tgtEl>
                                      </p:cBhvr>
                                      <p:to x="100000" y="90000"/>
                                    </p:animScale>
                                    <p:animScale>
                                      <p:cBhvr>
                                        <p:cTn id="18" dur="166" decel="50000">
                                          <p:stCondLst>
                                            <p:cond delay="1668"/>
                                          </p:stCondLst>
                                        </p:cTn>
                                        <p:tgtEl>
                                          <p:spTgt spid="290821"/>
                                        </p:tgtEl>
                                      </p:cBhvr>
                                      <p:to x="100000" y="100000"/>
                                    </p:animScale>
                                    <p:animScale>
                                      <p:cBhvr>
                                        <p:cTn id="19" dur="26">
                                          <p:stCondLst>
                                            <p:cond delay="1808"/>
                                          </p:stCondLst>
                                        </p:cTn>
                                        <p:tgtEl>
                                          <p:spTgt spid="290821"/>
                                        </p:tgtEl>
                                      </p:cBhvr>
                                      <p:to x="100000" y="95000"/>
                                    </p:animScale>
                                    <p:animScale>
                                      <p:cBhvr>
                                        <p:cTn id="20" dur="166" decel="50000">
                                          <p:stCondLst>
                                            <p:cond delay="1834"/>
                                          </p:stCondLst>
                                        </p:cTn>
                                        <p:tgtEl>
                                          <p:spTgt spid="29082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90818"/>
                                        </p:tgtEl>
                                        <p:attrNameLst>
                                          <p:attrName>style.visibility</p:attrName>
                                        </p:attrNameLst>
                                      </p:cBhvr>
                                      <p:to>
                                        <p:strVal val="visible"/>
                                      </p:to>
                                    </p:set>
                                    <p:animEffect transition="in" filter="wipe(down)">
                                      <p:cBhvr>
                                        <p:cTn id="23" dur="580">
                                          <p:stCondLst>
                                            <p:cond delay="0"/>
                                          </p:stCondLst>
                                        </p:cTn>
                                        <p:tgtEl>
                                          <p:spTgt spid="290818"/>
                                        </p:tgtEl>
                                      </p:cBhvr>
                                    </p:animEffect>
                                    <p:anim calcmode="lin" valueType="num">
                                      <p:cBhvr>
                                        <p:cTn id="24" dur="1822" tmFilter="0,0; 0.14,0.36; 0.43,0.73; 0.71,0.91; 1.0,1.0">
                                          <p:stCondLst>
                                            <p:cond delay="0"/>
                                          </p:stCondLst>
                                        </p:cTn>
                                        <p:tgtEl>
                                          <p:spTgt spid="29081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9081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9081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9081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90818"/>
                                        </p:tgtEl>
                                        <p:attrNameLst>
                                          <p:attrName>ppt_y</p:attrName>
                                        </p:attrNameLst>
                                      </p:cBhvr>
                                      <p:tavLst>
                                        <p:tav tm="0" fmla="#ppt_y-sin(pi*$)/81">
                                          <p:val>
                                            <p:fltVal val="0"/>
                                          </p:val>
                                        </p:tav>
                                        <p:tav tm="100000">
                                          <p:val>
                                            <p:fltVal val="1"/>
                                          </p:val>
                                        </p:tav>
                                      </p:tavLst>
                                    </p:anim>
                                    <p:animScale>
                                      <p:cBhvr>
                                        <p:cTn id="29" dur="26">
                                          <p:stCondLst>
                                            <p:cond delay="650"/>
                                          </p:stCondLst>
                                        </p:cTn>
                                        <p:tgtEl>
                                          <p:spTgt spid="290818"/>
                                        </p:tgtEl>
                                      </p:cBhvr>
                                      <p:to x="100000" y="60000"/>
                                    </p:animScale>
                                    <p:animScale>
                                      <p:cBhvr>
                                        <p:cTn id="30" dur="166" decel="50000">
                                          <p:stCondLst>
                                            <p:cond delay="676"/>
                                          </p:stCondLst>
                                        </p:cTn>
                                        <p:tgtEl>
                                          <p:spTgt spid="290818"/>
                                        </p:tgtEl>
                                      </p:cBhvr>
                                      <p:to x="100000" y="100000"/>
                                    </p:animScale>
                                    <p:animScale>
                                      <p:cBhvr>
                                        <p:cTn id="31" dur="26">
                                          <p:stCondLst>
                                            <p:cond delay="1312"/>
                                          </p:stCondLst>
                                        </p:cTn>
                                        <p:tgtEl>
                                          <p:spTgt spid="290818"/>
                                        </p:tgtEl>
                                      </p:cBhvr>
                                      <p:to x="100000" y="80000"/>
                                    </p:animScale>
                                    <p:animScale>
                                      <p:cBhvr>
                                        <p:cTn id="32" dur="166" decel="50000">
                                          <p:stCondLst>
                                            <p:cond delay="1338"/>
                                          </p:stCondLst>
                                        </p:cTn>
                                        <p:tgtEl>
                                          <p:spTgt spid="290818"/>
                                        </p:tgtEl>
                                      </p:cBhvr>
                                      <p:to x="100000" y="100000"/>
                                    </p:animScale>
                                    <p:animScale>
                                      <p:cBhvr>
                                        <p:cTn id="33" dur="26">
                                          <p:stCondLst>
                                            <p:cond delay="1642"/>
                                          </p:stCondLst>
                                        </p:cTn>
                                        <p:tgtEl>
                                          <p:spTgt spid="290818"/>
                                        </p:tgtEl>
                                      </p:cBhvr>
                                      <p:to x="100000" y="90000"/>
                                    </p:animScale>
                                    <p:animScale>
                                      <p:cBhvr>
                                        <p:cTn id="34" dur="166" decel="50000">
                                          <p:stCondLst>
                                            <p:cond delay="1668"/>
                                          </p:stCondLst>
                                        </p:cTn>
                                        <p:tgtEl>
                                          <p:spTgt spid="290818"/>
                                        </p:tgtEl>
                                      </p:cBhvr>
                                      <p:to x="100000" y="100000"/>
                                    </p:animScale>
                                    <p:animScale>
                                      <p:cBhvr>
                                        <p:cTn id="35" dur="26">
                                          <p:stCondLst>
                                            <p:cond delay="1808"/>
                                          </p:stCondLst>
                                        </p:cTn>
                                        <p:tgtEl>
                                          <p:spTgt spid="290818"/>
                                        </p:tgtEl>
                                      </p:cBhvr>
                                      <p:to x="100000" y="95000"/>
                                    </p:animScale>
                                    <p:animScale>
                                      <p:cBhvr>
                                        <p:cTn id="36" dur="166" decel="50000">
                                          <p:stCondLst>
                                            <p:cond delay="1834"/>
                                          </p:stCondLst>
                                        </p:cTn>
                                        <p:tgtEl>
                                          <p:spTgt spid="290818"/>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90820"/>
                                        </p:tgtEl>
                                        <p:attrNameLst>
                                          <p:attrName>style.visibility</p:attrName>
                                        </p:attrNameLst>
                                      </p:cBhvr>
                                      <p:to>
                                        <p:strVal val="visible"/>
                                      </p:to>
                                    </p:set>
                                    <p:animEffect transition="in" filter="wipe(down)">
                                      <p:cBhvr>
                                        <p:cTn id="39" dur="580">
                                          <p:stCondLst>
                                            <p:cond delay="0"/>
                                          </p:stCondLst>
                                        </p:cTn>
                                        <p:tgtEl>
                                          <p:spTgt spid="290820"/>
                                        </p:tgtEl>
                                      </p:cBhvr>
                                    </p:animEffect>
                                    <p:anim calcmode="lin" valueType="num">
                                      <p:cBhvr>
                                        <p:cTn id="40" dur="1822" tmFilter="0,0; 0.14,0.36; 0.43,0.73; 0.71,0.91; 1.0,1.0">
                                          <p:stCondLst>
                                            <p:cond delay="0"/>
                                          </p:stCondLst>
                                        </p:cTn>
                                        <p:tgtEl>
                                          <p:spTgt spid="29082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9082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9082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9082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90820"/>
                                        </p:tgtEl>
                                        <p:attrNameLst>
                                          <p:attrName>ppt_y</p:attrName>
                                        </p:attrNameLst>
                                      </p:cBhvr>
                                      <p:tavLst>
                                        <p:tav tm="0" fmla="#ppt_y-sin(pi*$)/81">
                                          <p:val>
                                            <p:fltVal val="0"/>
                                          </p:val>
                                        </p:tav>
                                        <p:tav tm="100000">
                                          <p:val>
                                            <p:fltVal val="1"/>
                                          </p:val>
                                        </p:tav>
                                      </p:tavLst>
                                    </p:anim>
                                    <p:animScale>
                                      <p:cBhvr>
                                        <p:cTn id="45" dur="26">
                                          <p:stCondLst>
                                            <p:cond delay="650"/>
                                          </p:stCondLst>
                                        </p:cTn>
                                        <p:tgtEl>
                                          <p:spTgt spid="290820"/>
                                        </p:tgtEl>
                                      </p:cBhvr>
                                      <p:to x="100000" y="60000"/>
                                    </p:animScale>
                                    <p:animScale>
                                      <p:cBhvr>
                                        <p:cTn id="46" dur="166" decel="50000">
                                          <p:stCondLst>
                                            <p:cond delay="676"/>
                                          </p:stCondLst>
                                        </p:cTn>
                                        <p:tgtEl>
                                          <p:spTgt spid="290820"/>
                                        </p:tgtEl>
                                      </p:cBhvr>
                                      <p:to x="100000" y="100000"/>
                                    </p:animScale>
                                    <p:animScale>
                                      <p:cBhvr>
                                        <p:cTn id="47" dur="26">
                                          <p:stCondLst>
                                            <p:cond delay="1312"/>
                                          </p:stCondLst>
                                        </p:cTn>
                                        <p:tgtEl>
                                          <p:spTgt spid="290820"/>
                                        </p:tgtEl>
                                      </p:cBhvr>
                                      <p:to x="100000" y="80000"/>
                                    </p:animScale>
                                    <p:animScale>
                                      <p:cBhvr>
                                        <p:cTn id="48" dur="166" decel="50000">
                                          <p:stCondLst>
                                            <p:cond delay="1338"/>
                                          </p:stCondLst>
                                        </p:cTn>
                                        <p:tgtEl>
                                          <p:spTgt spid="290820"/>
                                        </p:tgtEl>
                                      </p:cBhvr>
                                      <p:to x="100000" y="100000"/>
                                    </p:animScale>
                                    <p:animScale>
                                      <p:cBhvr>
                                        <p:cTn id="49" dur="26">
                                          <p:stCondLst>
                                            <p:cond delay="1642"/>
                                          </p:stCondLst>
                                        </p:cTn>
                                        <p:tgtEl>
                                          <p:spTgt spid="290820"/>
                                        </p:tgtEl>
                                      </p:cBhvr>
                                      <p:to x="100000" y="90000"/>
                                    </p:animScale>
                                    <p:animScale>
                                      <p:cBhvr>
                                        <p:cTn id="50" dur="166" decel="50000">
                                          <p:stCondLst>
                                            <p:cond delay="1668"/>
                                          </p:stCondLst>
                                        </p:cTn>
                                        <p:tgtEl>
                                          <p:spTgt spid="290820"/>
                                        </p:tgtEl>
                                      </p:cBhvr>
                                      <p:to x="100000" y="100000"/>
                                    </p:animScale>
                                    <p:animScale>
                                      <p:cBhvr>
                                        <p:cTn id="51" dur="26">
                                          <p:stCondLst>
                                            <p:cond delay="1808"/>
                                          </p:stCondLst>
                                        </p:cTn>
                                        <p:tgtEl>
                                          <p:spTgt spid="290820"/>
                                        </p:tgtEl>
                                      </p:cBhvr>
                                      <p:to x="100000" y="95000"/>
                                    </p:animScale>
                                    <p:animScale>
                                      <p:cBhvr>
                                        <p:cTn id="52" dur="166" decel="50000">
                                          <p:stCondLst>
                                            <p:cond delay="1834"/>
                                          </p:stCondLst>
                                        </p:cTn>
                                        <p:tgtEl>
                                          <p:spTgt spid="290820"/>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90822"/>
                                        </p:tgtEl>
                                        <p:attrNameLst>
                                          <p:attrName>style.visibility</p:attrName>
                                        </p:attrNameLst>
                                      </p:cBhvr>
                                      <p:to>
                                        <p:strVal val="visible"/>
                                      </p:to>
                                    </p:set>
                                    <p:animEffect transition="in" filter="wipe(down)">
                                      <p:cBhvr>
                                        <p:cTn id="55" dur="580">
                                          <p:stCondLst>
                                            <p:cond delay="0"/>
                                          </p:stCondLst>
                                        </p:cTn>
                                        <p:tgtEl>
                                          <p:spTgt spid="290822"/>
                                        </p:tgtEl>
                                      </p:cBhvr>
                                    </p:animEffect>
                                    <p:anim calcmode="lin" valueType="num">
                                      <p:cBhvr>
                                        <p:cTn id="56" dur="1822" tmFilter="0,0; 0.14,0.36; 0.43,0.73; 0.71,0.91; 1.0,1.0">
                                          <p:stCondLst>
                                            <p:cond delay="0"/>
                                          </p:stCondLst>
                                        </p:cTn>
                                        <p:tgtEl>
                                          <p:spTgt spid="290822"/>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90822"/>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90822"/>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90822"/>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90822"/>
                                        </p:tgtEl>
                                        <p:attrNameLst>
                                          <p:attrName>ppt_y</p:attrName>
                                        </p:attrNameLst>
                                      </p:cBhvr>
                                      <p:tavLst>
                                        <p:tav tm="0" fmla="#ppt_y-sin(pi*$)/81">
                                          <p:val>
                                            <p:fltVal val="0"/>
                                          </p:val>
                                        </p:tav>
                                        <p:tav tm="100000">
                                          <p:val>
                                            <p:fltVal val="1"/>
                                          </p:val>
                                        </p:tav>
                                      </p:tavLst>
                                    </p:anim>
                                    <p:animScale>
                                      <p:cBhvr>
                                        <p:cTn id="61" dur="26">
                                          <p:stCondLst>
                                            <p:cond delay="650"/>
                                          </p:stCondLst>
                                        </p:cTn>
                                        <p:tgtEl>
                                          <p:spTgt spid="290822"/>
                                        </p:tgtEl>
                                      </p:cBhvr>
                                      <p:to x="100000" y="60000"/>
                                    </p:animScale>
                                    <p:animScale>
                                      <p:cBhvr>
                                        <p:cTn id="62" dur="166" decel="50000">
                                          <p:stCondLst>
                                            <p:cond delay="676"/>
                                          </p:stCondLst>
                                        </p:cTn>
                                        <p:tgtEl>
                                          <p:spTgt spid="290822"/>
                                        </p:tgtEl>
                                      </p:cBhvr>
                                      <p:to x="100000" y="100000"/>
                                    </p:animScale>
                                    <p:animScale>
                                      <p:cBhvr>
                                        <p:cTn id="63" dur="26">
                                          <p:stCondLst>
                                            <p:cond delay="1312"/>
                                          </p:stCondLst>
                                        </p:cTn>
                                        <p:tgtEl>
                                          <p:spTgt spid="290822"/>
                                        </p:tgtEl>
                                      </p:cBhvr>
                                      <p:to x="100000" y="80000"/>
                                    </p:animScale>
                                    <p:animScale>
                                      <p:cBhvr>
                                        <p:cTn id="64" dur="166" decel="50000">
                                          <p:stCondLst>
                                            <p:cond delay="1338"/>
                                          </p:stCondLst>
                                        </p:cTn>
                                        <p:tgtEl>
                                          <p:spTgt spid="290822"/>
                                        </p:tgtEl>
                                      </p:cBhvr>
                                      <p:to x="100000" y="100000"/>
                                    </p:animScale>
                                    <p:animScale>
                                      <p:cBhvr>
                                        <p:cTn id="65" dur="26">
                                          <p:stCondLst>
                                            <p:cond delay="1642"/>
                                          </p:stCondLst>
                                        </p:cTn>
                                        <p:tgtEl>
                                          <p:spTgt spid="290822"/>
                                        </p:tgtEl>
                                      </p:cBhvr>
                                      <p:to x="100000" y="90000"/>
                                    </p:animScale>
                                    <p:animScale>
                                      <p:cBhvr>
                                        <p:cTn id="66" dur="166" decel="50000">
                                          <p:stCondLst>
                                            <p:cond delay="1668"/>
                                          </p:stCondLst>
                                        </p:cTn>
                                        <p:tgtEl>
                                          <p:spTgt spid="290822"/>
                                        </p:tgtEl>
                                      </p:cBhvr>
                                      <p:to x="100000" y="100000"/>
                                    </p:animScale>
                                    <p:animScale>
                                      <p:cBhvr>
                                        <p:cTn id="67" dur="26">
                                          <p:stCondLst>
                                            <p:cond delay="1808"/>
                                          </p:stCondLst>
                                        </p:cTn>
                                        <p:tgtEl>
                                          <p:spTgt spid="290822"/>
                                        </p:tgtEl>
                                      </p:cBhvr>
                                      <p:to x="100000" y="95000"/>
                                    </p:animScale>
                                    <p:animScale>
                                      <p:cBhvr>
                                        <p:cTn id="68" dur="166" decel="50000">
                                          <p:stCondLst>
                                            <p:cond delay="1834"/>
                                          </p:stCondLst>
                                        </p:cTn>
                                        <p:tgtEl>
                                          <p:spTgt spid="290822"/>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290819"/>
                                        </p:tgtEl>
                                        <p:attrNameLst>
                                          <p:attrName>style.visibility</p:attrName>
                                        </p:attrNameLst>
                                      </p:cBhvr>
                                      <p:to>
                                        <p:strVal val="visible"/>
                                      </p:to>
                                    </p:set>
                                    <p:animEffect transition="in" filter="wipe(down)">
                                      <p:cBhvr>
                                        <p:cTn id="71" dur="580">
                                          <p:stCondLst>
                                            <p:cond delay="0"/>
                                          </p:stCondLst>
                                        </p:cTn>
                                        <p:tgtEl>
                                          <p:spTgt spid="290819"/>
                                        </p:tgtEl>
                                      </p:cBhvr>
                                    </p:animEffect>
                                    <p:anim calcmode="lin" valueType="num">
                                      <p:cBhvr>
                                        <p:cTn id="72" dur="1822" tmFilter="0,0; 0.14,0.36; 0.43,0.73; 0.71,0.91; 1.0,1.0">
                                          <p:stCondLst>
                                            <p:cond delay="0"/>
                                          </p:stCondLst>
                                        </p:cTn>
                                        <p:tgtEl>
                                          <p:spTgt spid="290819"/>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90819"/>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90819"/>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90819"/>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90819"/>
                                        </p:tgtEl>
                                        <p:attrNameLst>
                                          <p:attrName>ppt_y</p:attrName>
                                        </p:attrNameLst>
                                      </p:cBhvr>
                                      <p:tavLst>
                                        <p:tav tm="0" fmla="#ppt_y-sin(pi*$)/81">
                                          <p:val>
                                            <p:fltVal val="0"/>
                                          </p:val>
                                        </p:tav>
                                        <p:tav tm="100000">
                                          <p:val>
                                            <p:fltVal val="1"/>
                                          </p:val>
                                        </p:tav>
                                      </p:tavLst>
                                    </p:anim>
                                    <p:animScale>
                                      <p:cBhvr>
                                        <p:cTn id="77" dur="26">
                                          <p:stCondLst>
                                            <p:cond delay="650"/>
                                          </p:stCondLst>
                                        </p:cTn>
                                        <p:tgtEl>
                                          <p:spTgt spid="290819"/>
                                        </p:tgtEl>
                                      </p:cBhvr>
                                      <p:to x="100000" y="60000"/>
                                    </p:animScale>
                                    <p:animScale>
                                      <p:cBhvr>
                                        <p:cTn id="78" dur="166" decel="50000">
                                          <p:stCondLst>
                                            <p:cond delay="676"/>
                                          </p:stCondLst>
                                        </p:cTn>
                                        <p:tgtEl>
                                          <p:spTgt spid="290819"/>
                                        </p:tgtEl>
                                      </p:cBhvr>
                                      <p:to x="100000" y="100000"/>
                                    </p:animScale>
                                    <p:animScale>
                                      <p:cBhvr>
                                        <p:cTn id="79" dur="26">
                                          <p:stCondLst>
                                            <p:cond delay="1312"/>
                                          </p:stCondLst>
                                        </p:cTn>
                                        <p:tgtEl>
                                          <p:spTgt spid="290819"/>
                                        </p:tgtEl>
                                      </p:cBhvr>
                                      <p:to x="100000" y="80000"/>
                                    </p:animScale>
                                    <p:animScale>
                                      <p:cBhvr>
                                        <p:cTn id="80" dur="166" decel="50000">
                                          <p:stCondLst>
                                            <p:cond delay="1338"/>
                                          </p:stCondLst>
                                        </p:cTn>
                                        <p:tgtEl>
                                          <p:spTgt spid="290819"/>
                                        </p:tgtEl>
                                      </p:cBhvr>
                                      <p:to x="100000" y="100000"/>
                                    </p:animScale>
                                    <p:animScale>
                                      <p:cBhvr>
                                        <p:cTn id="81" dur="26">
                                          <p:stCondLst>
                                            <p:cond delay="1642"/>
                                          </p:stCondLst>
                                        </p:cTn>
                                        <p:tgtEl>
                                          <p:spTgt spid="290819"/>
                                        </p:tgtEl>
                                      </p:cBhvr>
                                      <p:to x="100000" y="90000"/>
                                    </p:animScale>
                                    <p:animScale>
                                      <p:cBhvr>
                                        <p:cTn id="82" dur="166" decel="50000">
                                          <p:stCondLst>
                                            <p:cond delay="1668"/>
                                          </p:stCondLst>
                                        </p:cTn>
                                        <p:tgtEl>
                                          <p:spTgt spid="290819"/>
                                        </p:tgtEl>
                                      </p:cBhvr>
                                      <p:to x="100000" y="100000"/>
                                    </p:animScale>
                                    <p:animScale>
                                      <p:cBhvr>
                                        <p:cTn id="83" dur="26">
                                          <p:stCondLst>
                                            <p:cond delay="1808"/>
                                          </p:stCondLst>
                                        </p:cTn>
                                        <p:tgtEl>
                                          <p:spTgt spid="290819"/>
                                        </p:tgtEl>
                                      </p:cBhvr>
                                      <p:to x="100000" y="95000"/>
                                    </p:animScale>
                                    <p:animScale>
                                      <p:cBhvr>
                                        <p:cTn id="84" dur="166" decel="50000">
                                          <p:stCondLst>
                                            <p:cond delay="1834"/>
                                          </p:stCondLst>
                                        </p:cTn>
                                        <p:tgtEl>
                                          <p:spTgt spid="290819"/>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290823"/>
                                        </p:tgtEl>
                                        <p:attrNameLst>
                                          <p:attrName>style.visibility</p:attrName>
                                        </p:attrNameLst>
                                      </p:cBhvr>
                                      <p:to>
                                        <p:strVal val="visible"/>
                                      </p:to>
                                    </p:set>
                                    <p:animEffect transition="in" filter="wipe(down)">
                                      <p:cBhvr>
                                        <p:cTn id="87" dur="580">
                                          <p:stCondLst>
                                            <p:cond delay="0"/>
                                          </p:stCondLst>
                                        </p:cTn>
                                        <p:tgtEl>
                                          <p:spTgt spid="290823"/>
                                        </p:tgtEl>
                                      </p:cBhvr>
                                    </p:animEffect>
                                    <p:anim calcmode="lin" valueType="num">
                                      <p:cBhvr>
                                        <p:cTn id="88" dur="1822" tmFilter="0,0; 0.14,0.36; 0.43,0.73; 0.71,0.91; 1.0,1.0">
                                          <p:stCondLst>
                                            <p:cond delay="0"/>
                                          </p:stCondLst>
                                        </p:cTn>
                                        <p:tgtEl>
                                          <p:spTgt spid="290823"/>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90823"/>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90823"/>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90823"/>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90823"/>
                                        </p:tgtEl>
                                        <p:attrNameLst>
                                          <p:attrName>ppt_y</p:attrName>
                                        </p:attrNameLst>
                                      </p:cBhvr>
                                      <p:tavLst>
                                        <p:tav tm="0" fmla="#ppt_y-sin(pi*$)/81">
                                          <p:val>
                                            <p:fltVal val="0"/>
                                          </p:val>
                                        </p:tav>
                                        <p:tav tm="100000">
                                          <p:val>
                                            <p:fltVal val="1"/>
                                          </p:val>
                                        </p:tav>
                                      </p:tavLst>
                                    </p:anim>
                                    <p:animScale>
                                      <p:cBhvr>
                                        <p:cTn id="93" dur="26">
                                          <p:stCondLst>
                                            <p:cond delay="650"/>
                                          </p:stCondLst>
                                        </p:cTn>
                                        <p:tgtEl>
                                          <p:spTgt spid="290823"/>
                                        </p:tgtEl>
                                      </p:cBhvr>
                                      <p:to x="100000" y="60000"/>
                                    </p:animScale>
                                    <p:animScale>
                                      <p:cBhvr>
                                        <p:cTn id="94" dur="166" decel="50000">
                                          <p:stCondLst>
                                            <p:cond delay="676"/>
                                          </p:stCondLst>
                                        </p:cTn>
                                        <p:tgtEl>
                                          <p:spTgt spid="290823"/>
                                        </p:tgtEl>
                                      </p:cBhvr>
                                      <p:to x="100000" y="100000"/>
                                    </p:animScale>
                                    <p:animScale>
                                      <p:cBhvr>
                                        <p:cTn id="95" dur="26">
                                          <p:stCondLst>
                                            <p:cond delay="1312"/>
                                          </p:stCondLst>
                                        </p:cTn>
                                        <p:tgtEl>
                                          <p:spTgt spid="290823"/>
                                        </p:tgtEl>
                                      </p:cBhvr>
                                      <p:to x="100000" y="80000"/>
                                    </p:animScale>
                                    <p:animScale>
                                      <p:cBhvr>
                                        <p:cTn id="96" dur="166" decel="50000">
                                          <p:stCondLst>
                                            <p:cond delay="1338"/>
                                          </p:stCondLst>
                                        </p:cTn>
                                        <p:tgtEl>
                                          <p:spTgt spid="290823"/>
                                        </p:tgtEl>
                                      </p:cBhvr>
                                      <p:to x="100000" y="100000"/>
                                    </p:animScale>
                                    <p:animScale>
                                      <p:cBhvr>
                                        <p:cTn id="97" dur="26">
                                          <p:stCondLst>
                                            <p:cond delay="1642"/>
                                          </p:stCondLst>
                                        </p:cTn>
                                        <p:tgtEl>
                                          <p:spTgt spid="290823"/>
                                        </p:tgtEl>
                                      </p:cBhvr>
                                      <p:to x="100000" y="90000"/>
                                    </p:animScale>
                                    <p:animScale>
                                      <p:cBhvr>
                                        <p:cTn id="98" dur="166" decel="50000">
                                          <p:stCondLst>
                                            <p:cond delay="1668"/>
                                          </p:stCondLst>
                                        </p:cTn>
                                        <p:tgtEl>
                                          <p:spTgt spid="290823"/>
                                        </p:tgtEl>
                                      </p:cBhvr>
                                      <p:to x="100000" y="100000"/>
                                    </p:animScale>
                                    <p:animScale>
                                      <p:cBhvr>
                                        <p:cTn id="99" dur="26">
                                          <p:stCondLst>
                                            <p:cond delay="1808"/>
                                          </p:stCondLst>
                                        </p:cTn>
                                        <p:tgtEl>
                                          <p:spTgt spid="290823"/>
                                        </p:tgtEl>
                                      </p:cBhvr>
                                      <p:to x="100000" y="95000"/>
                                    </p:animScale>
                                    <p:animScale>
                                      <p:cBhvr>
                                        <p:cTn id="100" dur="166" decel="50000">
                                          <p:stCondLst>
                                            <p:cond delay="1834"/>
                                          </p:stCondLst>
                                        </p:cTn>
                                        <p:tgtEl>
                                          <p:spTgt spid="290823"/>
                                        </p:tgtEl>
                                      </p:cBhvr>
                                      <p:to x="100000" y="100000"/>
                                    </p:animScale>
                                  </p:childTnLst>
                                </p:cTn>
                              </p:par>
                            </p:childTnLst>
                          </p:cTn>
                        </p:par>
                        <p:par>
                          <p:cTn id="101" fill="hold">
                            <p:stCondLst>
                              <p:cond delay="2000"/>
                            </p:stCondLst>
                            <p:childTnLst>
                              <p:par>
                                <p:cTn id="102" presetID="37" presetClass="entr" presetSubtype="0" fill="hold" grpId="0" nodeType="afterEffect">
                                  <p:stCondLst>
                                    <p:cond delay="0"/>
                                  </p:stCondLst>
                                  <p:childTnLst>
                                    <p:set>
                                      <p:cBhvr>
                                        <p:cTn id="103" dur="1" fill="hold">
                                          <p:stCondLst>
                                            <p:cond delay="0"/>
                                          </p:stCondLst>
                                        </p:cTn>
                                        <p:tgtEl>
                                          <p:spTgt spid="290824"/>
                                        </p:tgtEl>
                                        <p:attrNameLst>
                                          <p:attrName>style.visibility</p:attrName>
                                        </p:attrNameLst>
                                      </p:cBhvr>
                                      <p:to>
                                        <p:strVal val="visible"/>
                                      </p:to>
                                    </p:set>
                                    <p:animEffect transition="in" filter="fade">
                                      <p:cBhvr>
                                        <p:cTn id="104" dur="1000"/>
                                        <p:tgtEl>
                                          <p:spTgt spid="290824"/>
                                        </p:tgtEl>
                                      </p:cBhvr>
                                    </p:animEffect>
                                    <p:anim calcmode="lin" valueType="num">
                                      <p:cBhvr>
                                        <p:cTn id="105" dur="1000" fill="hold"/>
                                        <p:tgtEl>
                                          <p:spTgt spid="290824"/>
                                        </p:tgtEl>
                                        <p:attrNameLst>
                                          <p:attrName>ppt_x</p:attrName>
                                        </p:attrNameLst>
                                      </p:cBhvr>
                                      <p:tavLst>
                                        <p:tav tm="0">
                                          <p:val>
                                            <p:strVal val="#ppt_x"/>
                                          </p:val>
                                        </p:tav>
                                        <p:tav tm="100000">
                                          <p:val>
                                            <p:strVal val="#ppt_x"/>
                                          </p:val>
                                        </p:tav>
                                      </p:tavLst>
                                    </p:anim>
                                    <p:anim calcmode="lin" valueType="num">
                                      <p:cBhvr>
                                        <p:cTn id="106" dur="900" decel="100000" fill="hold"/>
                                        <p:tgtEl>
                                          <p:spTgt spid="290824"/>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290824"/>
                                        </p:tgtEl>
                                        <p:attrNameLst>
                                          <p:attrName>ppt_y</p:attrName>
                                        </p:attrNameLst>
                                      </p:cBhvr>
                                      <p:tavLst>
                                        <p:tav tm="0">
                                          <p:val>
                                            <p:strVal val="#ppt_y-.03"/>
                                          </p:val>
                                        </p:tav>
                                        <p:tav tm="100000">
                                          <p:val>
                                            <p:strVal val="#ppt_y"/>
                                          </p:val>
                                        </p:tav>
                                      </p:tavLst>
                                    </p:anim>
                                  </p:childTnLst>
                                </p:cTn>
                              </p:par>
                              <p:par>
                                <p:cTn id="108" presetID="37" presetClass="entr" presetSubtype="0" fill="hold" grpId="0" nodeType="withEffect">
                                  <p:stCondLst>
                                    <p:cond delay="0"/>
                                  </p:stCondLst>
                                  <p:childTnLst>
                                    <p:set>
                                      <p:cBhvr>
                                        <p:cTn id="109" dur="1" fill="hold">
                                          <p:stCondLst>
                                            <p:cond delay="0"/>
                                          </p:stCondLst>
                                        </p:cTn>
                                        <p:tgtEl>
                                          <p:spTgt spid="290825"/>
                                        </p:tgtEl>
                                        <p:attrNameLst>
                                          <p:attrName>style.visibility</p:attrName>
                                        </p:attrNameLst>
                                      </p:cBhvr>
                                      <p:to>
                                        <p:strVal val="visible"/>
                                      </p:to>
                                    </p:set>
                                    <p:animEffect transition="in" filter="fade">
                                      <p:cBhvr>
                                        <p:cTn id="110" dur="1000"/>
                                        <p:tgtEl>
                                          <p:spTgt spid="290825"/>
                                        </p:tgtEl>
                                      </p:cBhvr>
                                    </p:animEffect>
                                    <p:anim calcmode="lin" valueType="num">
                                      <p:cBhvr>
                                        <p:cTn id="111" dur="1000" fill="hold"/>
                                        <p:tgtEl>
                                          <p:spTgt spid="290825"/>
                                        </p:tgtEl>
                                        <p:attrNameLst>
                                          <p:attrName>ppt_x</p:attrName>
                                        </p:attrNameLst>
                                      </p:cBhvr>
                                      <p:tavLst>
                                        <p:tav tm="0">
                                          <p:val>
                                            <p:strVal val="#ppt_x"/>
                                          </p:val>
                                        </p:tav>
                                        <p:tav tm="100000">
                                          <p:val>
                                            <p:strVal val="#ppt_x"/>
                                          </p:val>
                                        </p:tav>
                                      </p:tavLst>
                                    </p:anim>
                                    <p:anim calcmode="lin" valueType="num">
                                      <p:cBhvr>
                                        <p:cTn id="112" dur="900" decel="100000" fill="hold"/>
                                        <p:tgtEl>
                                          <p:spTgt spid="290825"/>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290825"/>
                                        </p:tgtEl>
                                        <p:attrNameLst>
                                          <p:attrName>ppt_y</p:attrName>
                                        </p:attrNameLst>
                                      </p:cBhvr>
                                      <p:tavLst>
                                        <p:tav tm="0">
                                          <p:val>
                                            <p:strVal val="#ppt_y-.03"/>
                                          </p:val>
                                        </p:tav>
                                        <p:tav tm="100000">
                                          <p:val>
                                            <p:strVal val="#ppt_y"/>
                                          </p:val>
                                        </p:tav>
                                      </p:tavLst>
                                    </p:anim>
                                  </p:childTnLst>
                                </p:cTn>
                              </p:par>
                              <p:par>
                                <p:cTn id="114" presetID="37" presetClass="entr" presetSubtype="0" fill="hold" grpId="0" nodeType="withEffect">
                                  <p:stCondLst>
                                    <p:cond delay="0"/>
                                  </p:stCondLst>
                                  <p:childTnLst>
                                    <p:set>
                                      <p:cBhvr>
                                        <p:cTn id="115" dur="1" fill="hold">
                                          <p:stCondLst>
                                            <p:cond delay="0"/>
                                          </p:stCondLst>
                                        </p:cTn>
                                        <p:tgtEl>
                                          <p:spTgt spid="290826"/>
                                        </p:tgtEl>
                                        <p:attrNameLst>
                                          <p:attrName>style.visibility</p:attrName>
                                        </p:attrNameLst>
                                      </p:cBhvr>
                                      <p:to>
                                        <p:strVal val="visible"/>
                                      </p:to>
                                    </p:set>
                                    <p:animEffect transition="in" filter="fade">
                                      <p:cBhvr>
                                        <p:cTn id="116" dur="1000"/>
                                        <p:tgtEl>
                                          <p:spTgt spid="290826"/>
                                        </p:tgtEl>
                                      </p:cBhvr>
                                    </p:animEffect>
                                    <p:anim calcmode="lin" valueType="num">
                                      <p:cBhvr>
                                        <p:cTn id="117" dur="1000" fill="hold"/>
                                        <p:tgtEl>
                                          <p:spTgt spid="290826"/>
                                        </p:tgtEl>
                                        <p:attrNameLst>
                                          <p:attrName>ppt_x</p:attrName>
                                        </p:attrNameLst>
                                      </p:cBhvr>
                                      <p:tavLst>
                                        <p:tav tm="0">
                                          <p:val>
                                            <p:strVal val="#ppt_x"/>
                                          </p:val>
                                        </p:tav>
                                        <p:tav tm="100000">
                                          <p:val>
                                            <p:strVal val="#ppt_x"/>
                                          </p:val>
                                        </p:tav>
                                      </p:tavLst>
                                    </p:anim>
                                    <p:anim calcmode="lin" valueType="num">
                                      <p:cBhvr>
                                        <p:cTn id="118" dur="900" decel="100000" fill="hold"/>
                                        <p:tgtEl>
                                          <p:spTgt spid="290826"/>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290826"/>
                                        </p:tgtEl>
                                        <p:attrNameLst>
                                          <p:attrName>ppt_y</p:attrName>
                                        </p:attrNameLst>
                                      </p:cBhvr>
                                      <p:tavLst>
                                        <p:tav tm="0">
                                          <p:val>
                                            <p:strVal val="#ppt_y-.03"/>
                                          </p:val>
                                        </p:tav>
                                        <p:tav tm="100000">
                                          <p:val>
                                            <p:strVal val="#ppt_y"/>
                                          </p:val>
                                        </p:tav>
                                      </p:tavLst>
                                    </p:anim>
                                  </p:childTnLst>
                                </p:cTn>
                              </p:par>
                              <p:par>
                                <p:cTn id="120" presetID="37" presetClass="entr" presetSubtype="0" fill="hold" grpId="0" nodeType="withEffect">
                                  <p:stCondLst>
                                    <p:cond delay="0"/>
                                  </p:stCondLst>
                                  <p:childTnLst>
                                    <p:set>
                                      <p:cBhvr>
                                        <p:cTn id="121" dur="1" fill="hold">
                                          <p:stCondLst>
                                            <p:cond delay="0"/>
                                          </p:stCondLst>
                                        </p:cTn>
                                        <p:tgtEl>
                                          <p:spTgt spid="290827"/>
                                        </p:tgtEl>
                                        <p:attrNameLst>
                                          <p:attrName>style.visibility</p:attrName>
                                        </p:attrNameLst>
                                      </p:cBhvr>
                                      <p:to>
                                        <p:strVal val="visible"/>
                                      </p:to>
                                    </p:set>
                                    <p:animEffect transition="in" filter="fade">
                                      <p:cBhvr>
                                        <p:cTn id="122" dur="1000"/>
                                        <p:tgtEl>
                                          <p:spTgt spid="290827"/>
                                        </p:tgtEl>
                                      </p:cBhvr>
                                    </p:animEffect>
                                    <p:anim calcmode="lin" valueType="num">
                                      <p:cBhvr>
                                        <p:cTn id="123" dur="1000" fill="hold"/>
                                        <p:tgtEl>
                                          <p:spTgt spid="290827"/>
                                        </p:tgtEl>
                                        <p:attrNameLst>
                                          <p:attrName>ppt_x</p:attrName>
                                        </p:attrNameLst>
                                      </p:cBhvr>
                                      <p:tavLst>
                                        <p:tav tm="0">
                                          <p:val>
                                            <p:strVal val="#ppt_x"/>
                                          </p:val>
                                        </p:tav>
                                        <p:tav tm="100000">
                                          <p:val>
                                            <p:strVal val="#ppt_x"/>
                                          </p:val>
                                        </p:tav>
                                      </p:tavLst>
                                    </p:anim>
                                    <p:anim calcmode="lin" valueType="num">
                                      <p:cBhvr>
                                        <p:cTn id="124" dur="900" decel="100000" fill="hold"/>
                                        <p:tgtEl>
                                          <p:spTgt spid="290827"/>
                                        </p:tgtEl>
                                        <p:attrNameLst>
                                          <p:attrName>ppt_y</p:attrName>
                                        </p:attrNameLst>
                                      </p:cBhvr>
                                      <p:tavLst>
                                        <p:tav tm="0">
                                          <p:val>
                                            <p:strVal val="#ppt_y+1"/>
                                          </p:val>
                                        </p:tav>
                                        <p:tav tm="100000">
                                          <p:val>
                                            <p:strVal val="#ppt_y-.03"/>
                                          </p:val>
                                        </p:tav>
                                      </p:tavLst>
                                    </p:anim>
                                    <p:anim calcmode="lin" valueType="num">
                                      <p:cBhvr>
                                        <p:cTn id="125" dur="100" accel="100000" fill="hold">
                                          <p:stCondLst>
                                            <p:cond delay="900"/>
                                          </p:stCondLst>
                                        </p:cTn>
                                        <p:tgtEl>
                                          <p:spTgt spid="290827"/>
                                        </p:tgtEl>
                                        <p:attrNameLst>
                                          <p:attrName>ppt_y</p:attrName>
                                        </p:attrNameLst>
                                      </p:cBhvr>
                                      <p:tavLst>
                                        <p:tav tm="0">
                                          <p:val>
                                            <p:strVal val="#ppt_y-.03"/>
                                          </p:val>
                                        </p:tav>
                                        <p:tav tm="100000">
                                          <p:val>
                                            <p:strVal val="#ppt_y"/>
                                          </p:val>
                                        </p:tav>
                                      </p:tavLst>
                                    </p:anim>
                                  </p:childTnLst>
                                </p:cTn>
                              </p:par>
                              <p:par>
                                <p:cTn id="126" presetID="51" presetClass="entr" presetSubtype="0" fill="hold" grpId="0" nodeType="withEffect">
                                  <p:stCondLst>
                                    <p:cond delay="0"/>
                                  </p:stCondLst>
                                  <p:childTnLst>
                                    <p:set>
                                      <p:cBhvr>
                                        <p:cTn id="127" dur="1" fill="hold">
                                          <p:stCondLst>
                                            <p:cond delay="0"/>
                                          </p:stCondLst>
                                        </p:cTn>
                                        <p:tgtEl>
                                          <p:spTgt spid="14"/>
                                        </p:tgtEl>
                                        <p:attrNameLst>
                                          <p:attrName>style.visibility</p:attrName>
                                        </p:attrNameLst>
                                      </p:cBhvr>
                                      <p:to>
                                        <p:strVal val="visible"/>
                                      </p:to>
                                    </p:set>
                                    <p:animEffect transition="in" filter="fade">
                                      <p:cBhvr>
                                        <p:cTn id="128" dur="770" decel="100000"/>
                                        <p:tgtEl>
                                          <p:spTgt spid="14"/>
                                        </p:tgtEl>
                                      </p:cBhvr>
                                    </p:animEffect>
                                    <p:animScale>
                                      <p:cBhvr>
                                        <p:cTn id="129" dur="770" decel="100000"/>
                                        <p:tgtEl>
                                          <p:spTgt spid="14"/>
                                        </p:tgtEl>
                                      </p:cBhvr>
                                      <p:from x="10000" y="10000"/>
                                      <p:to x="200000" y="450000"/>
                                    </p:animScale>
                                    <p:animScale>
                                      <p:cBhvr>
                                        <p:cTn id="130" dur="1230" accel="100000" fill="hold">
                                          <p:stCondLst>
                                            <p:cond delay="770"/>
                                          </p:stCondLst>
                                        </p:cTn>
                                        <p:tgtEl>
                                          <p:spTgt spid="14"/>
                                        </p:tgtEl>
                                      </p:cBhvr>
                                      <p:from x="200000" y="450000"/>
                                      <p:to x="100000" y="100000"/>
                                    </p:animScale>
                                    <p:set>
                                      <p:cBhvr>
                                        <p:cTn id="131" dur="770" fill="hold"/>
                                        <p:tgtEl>
                                          <p:spTgt spid="14"/>
                                        </p:tgtEl>
                                        <p:attrNameLst>
                                          <p:attrName>ppt_x</p:attrName>
                                        </p:attrNameLst>
                                      </p:cBhvr>
                                      <p:to>
                                        <p:strVal val="(0.5)"/>
                                      </p:to>
                                    </p:set>
                                    <p:anim from="(0.5)" to="(#ppt_x)" calcmode="lin" valueType="num">
                                      <p:cBhvr>
                                        <p:cTn id="132" dur="1230" accel="100000" fill="hold">
                                          <p:stCondLst>
                                            <p:cond delay="770"/>
                                          </p:stCondLst>
                                        </p:cTn>
                                        <p:tgtEl>
                                          <p:spTgt spid="14"/>
                                        </p:tgtEl>
                                        <p:attrNameLst>
                                          <p:attrName>ppt_x</p:attrName>
                                        </p:attrNameLst>
                                      </p:cBhvr>
                                    </p:anim>
                                    <p:set>
                                      <p:cBhvr>
                                        <p:cTn id="133" dur="770" fill="hold"/>
                                        <p:tgtEl>
                                          <p:spTgt spid="14"/>
                                        </p:tgtEl>
                                        <p:attrNameLst>
                                          <p:attrName>ppt_y</p:attrName>
                                        </p:attrNameLst>
                                      </p:cBhvr>
                                      <p:to>
                                        <p:strVal val="(#ppt_y+0.4)"/>
                                      </p:to>
                                    </p:set>
                                    <p:anim from="(#ppt_y+0.4)" to="(#ppt_y)" calcmode="lin" valueType="num">
                                      <p:cBhvr>
                                        <p:cTn id="134" dur="1230" accel="100000" fill="hold">
                                          <p:stCondLst>
                                            <p:cond delay="770"/>
                                          </p:stCondLst>
                                        </p:cTn>
                                        <p:tgtEl>
                                          <p:spTgt spid="14"/>
                                        </p:tgtEl>
                                        <p:attrNameLst>
                                          <p:attrName>ppt_y</p:attrName>
                                        </p:attrNameLst>
                                      </p:cBhvr>
                                    </p:anim>
                                  </p:childTnLst>
                                </p:cTn>
                              </p:par>
                              <p:par>
                                <p:cTn id="135" presetID="51" presetClass="entr" presetSubtype="0" fill="hold" grpId="0" nodeType="withEffect">
                                  <p:stCondLst>
                                    <p:cond delay="0"/>
                                  </p:stCondLst>
                                  <p:childTnLst>
                                    <p:set>
                                      <p:cBhvr>
                                        <p:cTn id="136" dur="1" fill="hold">
                                          <p:stCondLst>
                                            <p:cond delay="0"/>
                                          </p:stCondLst>
                                        </p:cTn>
                                        <p:tgtEl>
                                          <p:spTgt spid="15"/>
                                        </p:tgtEl>
                                        <p:attrNameLst>
                                          <p:attrName>style.visibility</p:attrName>
                                        </p:attrNameLst>
                                      </p:cBhvr>
                                      <p:to>
                                        <p:strVal val="visible"/>
                                      </p:to>
                                    </p:set>
                                    <p:animEffect transition="in" filter="fade">
                                      <p:cBhvr>
                                        <p:cTn id="137" dur="770" decel="100000"/>
                                        <p:tgtEl>
                                          <p:spTgt spid="15"/>
                                        </p:tgtEl>
                                      </p:cBhvr>
                                    </p:animEffect>
                                    <p:animScale>
                                      <p:cBhvr>
                                        <p:cTn id="138" dur="770" decel="100000"/>
                                        <p:tgtEl>
                                          <p:spTgt spid="15"/>
                                        </p:tgtEl>
                                      </p:cBhvr>
                                      <p:from x="10000" y="10000"/>
                                      <p:to x="200000" y="450000"/>
                                    </p:animScale>
                                    <p:animScale>
                                      <p:cBhvr>
                                        <p:cTn id="139" dur="1230" accel="100000" fill="hold">
                                          <p:stCondLst>
                                            <p:cond delay="770"/>
                                          </p:stCondLst>
                                        </p:cTn>
                                        <p:tgtEl>
                                          <p:spTgt spid="15"/>
                                        </p:tgtEl>
                                      </p:cBhvr>
                                      <p:from x="200000" y="450000"/>
                                      <p:to x="100000" y="100000"/>
                                    </p:animScale>
                                    <p:set>
                                      <p:cBhvr>
                                        <p:cTn id="140" dur="770" fill="hold"/>
                                        <p:tgtEl>
                                          <p:spTgt spid="15"/>
                                        </p:tgtEl>
                                        <p:attrNameLst>
                                          <p:attrName>ppt_x</p:attrName>
                                        </p:attrNameLst>
                                      </p:cBhvr>
                                      <p:to>
                                        <p:strVal val="(0.5)"/>
                                      </p:to>
                                    </p:set>
                                    <p:anim from="(0.5)" to="(#ppt_x)" calcmode="lin" valueType="num">
                                      <p:cBhvr>
                                        <p:cTn id="141" dur="1230" accel="100000" fill="hold">
                                          <p:stCondLst>
                                            <p:cond delay="770"/>
                                          </p:stCondLst>
                                        </p:cTn>
                                        <p:tgtEl>
                                          <p:spTgt spid="15"/>
                                        </p:tgtEl>
                                        <p:attrNameLst>
                                          <p:attrName>ppt_x</p:attrName>
                                        </p:attrNameLst>
                                      </p:cBhvr>
                                    </p:anim>
                                    <p:set>
                                      <p:cBhvr>
                                        <p:cTn id="142" dur="770" fill="hold"/>
                                        <p:tgtEl>
                                          <p:spTgt spid="15"/>
                                        </p:tgtEl>
                                        <p:attrNameLst>
                                          <p:attrName>ppt_y</p:attrName>
                                        </p:attrNameLst>
                                      </p:cBhvr>
                                      <p:to>
                                        <p:strVal val="(#ppt_y+0.4)"/>
                                      </p:to>
                                    </p:set>
                                    <p:anim from="(#ppt_y+0.4)" to="(#ppt_y)" calcmode="lin" valueType="num">
                                      <p:cBhvr>
                                        <p:cTn id="143" dur="1230" accel="100000" fill="hold">
                                          <p:stCondLst>
                                            <p:cond delay="770"/>
                                          </p:stCondLst>
                                        </p:cTn>
                                        <p:tgtEl>
                                          <p:spTgt spid="15"/>
                                        </p:tgtEl>
                                        <p:attrNameLst>
                                          <p:attrName>ppt_y</p:attrName>
                                        </p:attrNameLst>
                                      </p:cBhvr>
                                    </p:anim>
                                  </p:childTnLst>
                                </p:cTn>
                              </p:par>
                              <p:par>
                                <p:cTn id="144" presetID="51" presetClass="entr" presetSubtype="0" fill="hold" grpId="0" nodeType="withEffect">
                                  <p:stCondLst>
                                    <p:cond delay="0"/>
                                  </p:stCondLst>
                                  <p:childTnLst>
                                    <p:set>
                                      <p:cBhvr>
                                        <p:cTn id="145" dur="1" fill="hold">
                                          <p:stCondLst>
                                            <p:cond delay="0"/>
                                          </p:stCondLst>
                                        </p:cTn>
                                        <p:tgtEl>
                                          <p:spTgt spid="13"/>
                                        </p:tgtEl>
                                        <p:attrNameLst>
                                          <p:attrName>style.visibility</p:attrName>
                                        </p:attrNameLst>
                                      </p:cBhvr>
                                      <p:to>
                                        <p:strVal val="visible"/>
                                      </p:to>
                                    </p:set>
                                    <p:animEffect transition="in" filter="fade">
                                      <p:cBhvr>
                                        <p:cTn id="146" dur="770" decel="100000"/>
                                        <p:tgtEl>
                                          <p:spTgt spid="13"/>
                                        </p:tgtEl>
                                      </p:cBhvr>
                                    </p:animEffect>
                                    <p:animScale>
                                      <p:cBhvr>
                                        <p:cTn id="147" dur="770" decel="100000"/>
                                        <p:tgtEl>
                                          <p:spTgt spid="13"/>
                                        </p:tgtEl>
                                      </p:cBhvr>
                                      <p:from x="10000" y="10000"/>
                                      <p:to x="200000" y="450000"/>
                                    </p:animScale>
                                    <p:animScale>
                                      <p:cBhvr>
                                        <p:cTn id="148" dur="1230" accel="100000" fill="hold">
                                          <p:stCondLst>
                                            <p:cond delay="770"/>
                                          </p:stCondLst>
                                        </p:cTn>
                                        <p:tgtEl>
                                          <p:spTgt spid="13"/>
                                        </p:tgtEl>
                                      </p:cBhvr>
                                      <p:from x="200000" y="450000"/>
                                      <p:to x="100000" y="100000"/>
                                    </p:animScale>
                                    <p:set>
                                      <p:cBhvr>
                                        <p:cTn id="149" dur="770" fill="hold"/>
                                        <p:tgtEl>
                                          <p:spTgt spid="13"/>
                                        </p:tgtEl>
                                        <p:attrNameLst>
                                          <p:attrName>ppt_x</p:attrName>
                                        </p:attrNameLst>
                                      </p:cBhvr>
                                      <p:to>
                                        <p:strVal val="(0.5)"/>
                                      </p:to>
                                    </p:set>
                                    <p:anim from="(0.5)" to="(#ppt_x)" calcmode="lin" valueType="num">
                                      <p:cBhvr>
                                        <p:cTn id="150" dur="1230" accel="100000" fill="hold">
                                          <p:stCondLst>
                                            <p:cond delay="770"/>
                                          </p:stCondLst>
                                        </p:cTn>
                                        <p:tgtEl>
                                          <p:spTgt spid="13"/>
                                        </p:tgtEl>
                                        <p:attrNameLst>
                                          <p:attrName>ppt_x</p:attrName>
                                        </p:attrNameLst>
                                      </p:cBhvr>
                                    </p:anim>
                                    <p:set>
                                      <p:cBhvr>
                                        <p:cTn id="151" dur="770" fill="hold"/>
                                        <p:tgtEl>
                                          <p:spTgt spid="13"/>
                                        </p:tgtEl>
                                        <p:attrNameLst>
                                          <p:attrName>ppt_y</p:attrName>
                                        </p:attrNameLst>
                                      </p:cBhvr>
                                      <p:to>
                                        <p:strVal val="(#ppt_y+0.4)"/>
                                      </p:to>
                                    </p:set>
                                    <p:anim from="(#ppt_y+0.4)" to="(#ppt_y)" calcmode="lin" valueType="num">
                                      <p:cBhvr>
                                        <p:cTn id="152" dur="1230" accel="100000" fill="hold">
                                          <p:stCondLst>
                                            <p:cond delay="770"/>
                                          </p:stCondLst>
                                        </p:cTn>
                                        <p:tgtEl>
                                          <p:spTgt spid="13"/>
                                        </p:tgtEl>
                                        <p:attrNameLst>
                                          <p:attrName>ppt_y</p:attrName>
                                        </p:attrNameLst>
                                      </p:cBhvr>
                                    </p:anim>
                                  </p:childTnLst>
                                </p:cTn>
                              </p:par>
                              <p:par>
                                <p:cTn id="153" presetID="51" presetClass="entr" presetSubtype="0" fill="hold" grpId="0" nodeType="withEffect">
                                  <p:stCondLst>
                                    <p:cond delay="0"/>
                                  </p:stCondLst>
                                  <p:childTnLst>
                                    <p:set>
                                      <p:cBhvr>
                                        <p:cTn id="154" dur="1" fill="hold">
                                          <p:stCondLst>
                                            <p:cond delay="0"/>
                                          </p:stCondLst>
                                        </p:cTn>
                                        <p:tgtEl>
                                          <p:spTgt spid="16"/>
                                        </p:tgtEl>
                                        <p:attrNameLst>
                                          <p:attrName>style.visibility</p:attrName>
                                        </p:attrNameLst>
                                      </p:cBhvr>
                                      <p:to>
                                        <p:strVal val="visible"/>
                                      </p:to>
                                    </p:set>
                                    <p:animEffect transition="in" filter="fade">
                                      <p:cBhvr>
                                        <p:cTn id="155" dur="770" decel="100000"/>
                                        <p:tgtEl>
                                          <p:spTgt spid="16"/>
                                        </p:tgtEl>
                                      </p:cBhvr>
                                    </p:animEffect>
                                    <p:animScale>
                                      <p:cBhvr>
                                        <p:cTn id="156" dur="770" decel="100000"/>
                                        <p:tgtEl>
                                          <p:spTgt spid="16"/>
                                        </p:tgtEl>
                                      </p:cBhvr>
                                      <p:from x="10000" y="10000"/>
                                      <p:to x="200000" y="450000"/>
                                    </p:animScale>
                                    <p:animScale>
                                      <p:cBhvr>
                                        <p:cTn id="157" dur="1230" accel="100000" fill="hold">
                                          <p:stCondLst>
                                            <p:cond delay="770"/>
                                          </p:stCondLst>
                                        </p:cTn>
                                        <p:tgtEl>
                                          <p:spTgt spid="16"/>
                                        </p:tgtEl>
                                      </p:cBhvr>
                                      <p:from x="200000" y="450000"/>
                                      <p:to x="100000" y="100000"/>
                                    </p:animScale>
                                    <p:set>
                                      <p:cBhvr>
                                        <p:cTn id="158" dur="770" fill="hold"/>
                                        <p:tgtEl>
                                          <p:spTgt spid="16"/>
                                        </p:tgtEl>
                                        <p:attrNameLst>
                                          <p:attrName>ppt_x</p:attrName>
                                        </p:attrNameLst>
                                      </p:cBhvr>
                                      <p:to>
                                        <p:strVal val="(0.5)"/>
                                      </p:to>
                                    </p:set>
                                    <p:anim from="(0.5)" to="(#ppt_x)" calcmode="lin" valueType="num">
                                      <p:cBhvr>
                                        <p:cTn id="159" dur="1230" accel="100000" fill="hold">
                                          <p:stCondLst>
                                            <p:cond delay="770"/>
                                          </p:stCondLst>
                                        </p:cTn>
                                        <p:tgtEl>
                                          <p:spTgt spid="16"/>
                                        </p:tgtEl>
                                        <p:attrNameLst>
                                          <p:attrName>ppt_x</p:attrName>
                                        </p:attrNameLst>
                                      </p:cBhvr>
                                    </p:anim>
                                    <p:set>
                                      <p:cBhvr>
                                        <p:cTn id="160" dur="770" fill="hold"/>
                                        <p:tgtEl>
                                          <p:spTgt spid="16"/>
                                        </p:tgtEl>
                                        <p:attrNameLst>
                                          <p:attrName>ppt_y</p:attrName>
                                        </p:attrNameLst>
                                      </p:cBhvr>
                                      <p:to>
                                        <p:strVal val="(#ppt_y+0.4)"/>
                                      </p:to>
                                    </p:set>
                                    <p:anim from="(#ppt_y+0.4)" to="(#ppt_y)" calcmode="lin" valueType="num">
                                      <p:cBhvr>
                                        <p:cTn id="161" dur="1230" accel="100000" fill="hold">
                                          <p:stCondLst>
                                            <p:cond delay="770"/>
                                          </p:stCondLst>
                                        </p:cTn>
                                        <p:tgtEl>
                                          <p:spTgt spid="16"/>
                                        </p:tgtEl>
                                        <p:attrNameLst>
                                          <p:attrName>ppt_y</p:attrName>
                                        </p:attrNameLst>
                                      </p:cBhvr>
                                    </p:anim>
                                  </p:childTnLst>
                                </p:cTn>
                              </p:par>
                              <p:par>
                                <p:cTn id="162" presetID="51" presetClass="entr" presetSubtype="0" fill="hold" grpId="0" nodeType="withEffect">
                                  <p:stCondLst>
                                    <p:cond delay="0"/>
                                  </p:stCondLst>
                                  <p:childTnLst>
                                    <p:set>
                                      <p:cBhvr>
                                        <p:cTn id="163" dur="1" fill="hold">
                                          <p:stCondLst>
                                            <p:cond delay="0"/>
                                          </p:stCondLst>
                                        </p:cTn>
                                        <p:tgtEl>
                                          <p:spTgt spid="17"/>
                                        </p:tgtEl>
                                        <p:attrNameLst>
                                          <p:attrName>style.visibility</p:attrName>
                                        </p:attrNameLst>
                                      </p:cBhvr>
                                      <p:to>
                                        <p:strVal val="visible"/>
                                      </p:to>
                                    </p:set>
                                    <p:animEffect transition="in" filter="fade">
                                      <p:cBhvr>
                                        <p:cTn id="164" dur="770" decel="100000"/>
                                        <p:tgtEl>
                                          <p:spTgt spid="17"/>
                                        </p:tgtEl>
                                      </p:cBhvr>
                                    </p:animEffect>
                                    <p:animScale>
                                      <p:cBhvr>
                                        <p:cTn id="165" dur="770" decel="100000"/>
                                        <p:tgtEl>
                                          <p:spTgt spid="17"/>
                                        </p:tgtEl>
                                      </p:cBhvr>
                                      <p:from x="10000" y="10000"/>
                                      <p:to x="200000" y="450000"/>
                                    </p:animScale>
                                    <p:animScale>
                                      <p:cBhvr>
                                        <p:cTn id="166" dur="1230" accel="100000" fill="hold">
                                          <p:stCondLst>
                                            <p:cond delay="770"/>
                                          </p:stCondLst>
                                        </p:cTn>
                                        <p:tgtEl>
                                          <p:spTgt spid="17"/>
                                        </p:tgtEl>
                                      </p:cBhvr>
                                      <p:from x="200000" y="450000"/>
                                      <p:to x="100000" y="100000"/>
                                    </p:animScale>
                                    <p:set>
                                      <p:cBhvr>
                                        <p:cTn id="167" dur="770" fill="hold"/>
                                        <p:tgtEl>
                                          <p:spTgt spid="17"/>
                                        </p:tgtEl>
                                        <p:attrNameLst>
                                          <p:attrName>ppt_x</p:attrName>
                                        </p:attrNameLst>
                                      </p:cBhvr>
                                      <p:to>
                                        <p:strVal val="(0.5)"/>
                                      </p:to>
                                    </p:set>
                                    <p:anim from="(0.5)" to="(#ppt_x)" calcmode="lin" valueType="num">
                                      <p:cBhvr>
                                        <p:cTn id="168" dur="1230" accel="100000" fill="hold">
                                          <p:stCondLst>
                                            <p:cond delay="770"/>
                                          </p:stCondLst>
                                        </p:cTn>
                                        <p:tgtEl>
                                          <p:spTgt spid="17"/>
                                        </p:tgtEl>
                                        <p:attrNameLst>
                                          <p:attrName>ppt_x</p:attrName>
                                        </p:attrNameLst>
                                      </p:cBhvr>
                                    </p:anim>
                                    <p:set>
                                      <p:cBhvr>
                                        <p:cTn id="169" dur="770" fill="hold"/>
                                        <p:tgtEl>
                                          <p:spTgt spid="17"/>
                                        </p:tgtEl>
                                        <p:attrNameLst>
                                          <p:attrName>ppt_y</p:attrName>
                                        </p:attrNameLst>
                                      </p:cBhvr>
                                      <p:to>
                                        <p:strVal val="(#ppt_y+0.4)"/>
                                      </p:to>
                                    </p:set>
                                    <p:anim from="(#ppt_y+0.4)" to="(#ppt_y)" calcmode="lin" valueType="num">
                                      <p:cBhvr>
                                        <p:cTn id="170" dur="1230" accel="100000" fill="hold">
                                          <p:stCondLst>
                                            <p:cond delay="770"/>
                                          </p:stCondLst>
                                        </p:cTn>
                                        <p:tgtEl>
                                          <p:spTgt spid="17"/>
                                        </p:tgtEl>
                                        <p:attrNameLst>
                                          <p:attrName>ppt_y</p:attrName>
                                        </p:attrNameLst>
                                      </p:cBhvr>
                                    </p:anim>
                                  </p:childTnLst>
                                </p:cTn>
                              </p:par>
                              <p:par>
                                <p:cTn id="171" presetID="51" presetClass="entr" presetSubtype="0" fill="hold" grpId="0" nodeType="withEffect">
                                  <p:stCondLst>
                                    <p:cond delay="0"/>
                                  </p:stCondLst>
                                  <p:childTnLst>
                                    <p:set>
                                      <p:cBhvr>
                                        <p:cTn id="172" dur="1" fill="hold">
                                          <p:stCondLst>
                                            <p:cond delay="0"/>
                                          </p:stCondLst>
                                        </p:cTn>
                                        <p:tgtEl>
                                          <p:spTgt spid="18"/>
                                        </p:tgtEl>
                                        <p:attrNameLst>
                                          <p:attrName>style.visibility</p:attrName>
                                        </p:attrNameLst>
                                      </p:cBhvr>
                                      <p:to>
                                        <p:strVal val="visible"/>
                                      </p:to>
                                    </p:set>
                                    <p:animEffect transition="in" filter="fade">
                                      <p:cBhvr>
                                        <p:cTn id="173" dur="770" decel="100000"/>
                                        <p:tgtEl>
                                          <p:spTgt spid="18"/>
                                        </p:tgtEl>
                                      </p:cBhvr>
                                    </p:animEffect>
                                    <p:animScale>
                                      <p:cBhvr>
                                        <p:cTn id="174" dur="770" decel="100000"/>
                                        <p:tgtEl>
                                          <p:spTgt spid="18"/>
                                        </p:tgtEl>
                                      </p:cBhvr>
                                      <p:from x="10000" y="10000"/>
                                      <p:to x="200000" y="450000"/>
                                    </p:animScale>
                                    <p:animScale>
                                      <p:cBhvr>
                                        <p:cTn id="175" dur="1230" accel="100000" fill="hold">
                                          <p:stCondLst>
                                            <p:cond delay="770"/>
                                          </p:stCondLst>
                                        </p:cTn>
                                        <p:tgtEl>
                                          <p:spTgt spid="18"/>
                                        </p:tgtEl>
                                      </p:cBhvr>
                                      <p:from x="200000" y="450000"/>
                                      <p:to x="100000" y="100000"/>
                                    </p:animScale>
                                    <p:set>
                                      <p:cBhvr>
                                        <p:cTn id="176" dur="770" fill="hold"/>
                                        <p:tgtEl>
                                          <p:spTgt spid="18"/>
                                        </p:tgtEl>
                                        <p:attrNameLst>
                                          <p:attrName>ppt_x</p:attrName>
                                        </p:attrNameLst>
                                      </p:cBhvr>
                                      <p:to>
                                        <p:strVal val="(0.5)"/>
                                      </p:to>
                                    </p:set>
                                    <p:anim from="(0.5)" to="(#ppt_x)" calcmode="lin" valueType="num">
                                      <p:cBhvr>
                                        <p:cTn id="177" dur="1230" accel="100000" fill="hold">
                                          <p:stCondLst>
                                            <p:cond delay="770"/>
                                          </p:stCondLst>
                                        </p:cTn>
                                        <p:tgtEl>
                                          <p:spTgt spid="18"/>
                                        </p:tgtEl>
                                        <p:attrNameLst>
                                          <p:attrName>ppt_x</p:attrName>
                                        </p:attrNameLst>
                                      </p:cBhvr>
                                    </p:anim>
                                    <p:set>
                                      <p:cBhvr>
                                        <p:cTn id="178" dur="770" fill="hold"/>
                                        <p:tgtEl>
                                          <p:spTgt spid="18"/>
                                        </p:tgtEl>
                                        <p:attrNameLst>
                                          <p:attrName>ppt_y</p:attrName>
                                        </p:attrNameLst>
                                      </p:cBhvr>
                                      <p:to>
                                        <p:strVal val="(#ppt_y+0.4)"/>
                                      </p:to>
                                    </p:set>
                                    <p:anim from="(#ppt_y+0.4)" to="(#ppt_y)" calcmode="lin" valueType="num">
                                      <p:cBhvr>
                                        <p:cTn id="179" dur="1230" accel="100000" fill="hold">
                                          <p:stCondLst>
                                            <p:cond delay="770"/>
                                          </p:stCondLst>
                                        </p:cTn>
                                        <p:tgtEl>
                                          <p:spTgt spid="18"/>
                                        </p:tgtEl>
                                        <p:attrNameLst>
                                          <p:attrName>ppt_y</p:attrName>
                                        </p:attrNameLst>
                                      </p:cBhvr>
                                    </p:anim>
                                  </p:childTnLst>
                                </p:cTn>
                              </p:par>
                              <p:par>
                                <p:cTn id="180" presetID="51" presetClass="entr" presetSubtype="0" fill="hold" grpId="0" nodeType="withEffect">
                                  <p:stCondLst>
                                    <p:cond delay="0"/>
                                  </p:stCondLst>
                                  <p:childTnLst>
                                    <p:set>
                                      <p:cBhvr>
                                        <p:cTn id="181" dur="1" fill="hold">
                                          <p:stCondLst>
                                            <p:cond delay="0"/>
                                          </p:stCondLst>
                                        </p:cTn>
                                        <p:tgtEl>
                                          <p:spTgt spid="19"/>
                                        </p:tgtEl>
                                        <p:attrNameLst>
                                          <p:attrName>style.visibility</p:attrName>
                                        </p:attrNameLst>
                                      </p:cBhvr>
                                      <p:to>
                                        <p:strVal val="visible"/>
                                      </p:to>
                                    </p:set>
                                    <p:animEffect transition="in" filter="fade">
                                      <p:cBhvr>
                                        <p:cTn id="182" dur="770" decel="100000"/>
                                        <p:tgtEl>
                                          <p:spTgt spid="19"/>
                                        </p:tgtEl>
                                      </p:cBhvr>
                                    </p:animEffect>
                                    <p:animScale>
                                      <p:cBhvr>
                                        <p:cTn id="183" dur="770" decel="100000"/>
                                        <p:tgtEl>
                                          <p:spTgt spid="19"/>
                                        </p:tgtEl>
                                      </p:cBhvr>
                                      <p:from x="10000" y="10000"/>
                                      <p:to x="200000" y="450000"/>
                                    </p:animScale>
                                    <p:animScale>
                                      <p:cBhvr>
                                        <p:cTn id="184" dur="1230" accel="100000" fill="hold">
                                          <p:stCondLst>
                                            <p:cond delay="770"/>
                                          </p:stCondLst>
                                        </p:cTn>
                                        <p:tgtEl>
                                          <p:spTgt spid="19"/>
                                        </p:tgtEl>
                                      </p:cBhvr>
                                      <p:from x="200000" y="450000"/>
                                      <p:to x="100000" y="100000"/>
                                    </p:animScale>
                                    <p:set>
                                      <p:cBhvr>
                                        <p:cTn id="185" dur="770" fill="hold"/>
                                        <p:tgtEl>
                                          <p:spTgt spid="19"/>
                                        </p:tgtEl>
                                        <p:attrNameLst>
                                          <p:attrName>ppt_x</p:attrName>
                                        </p:attrNameLst>
                                      </p:cBhvr>
                                      <p:to>
                                        <p:strVal val="(0.5)"/>
                                      </p:to>
                                    </p:set>
                                    <p:anim from="(0.5)" to="(#ppt_x)" calcmode="lin" valueType="num">
                                      <p:cBhvr>
                                        <p:cTn id="186" dur="1230" accel="100000" fill="hold">
                                          <p:stCondLst>
                                            <p:cond delay="770"/>
                                          </p:stCondLst>
                                        </p:cTn>
                                        <p:tgtEl>
                                          <p:spTgt spid="19"/>
                                        </p:tgtEl>
                                        <p:attrNameLst>
                                          <p:attrName>ppt_x</p:attrName>
                                        </p:attrNameLst>
                                      </p:cBhvr>
                                    </p:anim>
                                    <p:set>
                                      <p:cBhvr>
                                        <p:cTn id="187" dur="770" fill="hold"/>
                                        <p:tgtEl>
                                          <p:spTgt spid="19"/>
                                        </p:tgtEl>
                                        <p:attrNameLst>
                                          <p:attrName>ppt_y</p:attrName>
                                        </p:attrNameLst>
                                      </p:cBhvr>
                                      <p:to>
                                        <p:strVal val="(#ppt_y+0.4)"/>
                                      </p:to>
                                    </p:set>
                                    <p:anim from="(#ppt_y+0.4)" to="(#ppt_y)" calcmode="lin" valueType="num">
                                      <p:cBhvr>
                                        <p:cTn id="188" dur="1230" accel="100000" fill="hold">
                                          <p:stCondLst>
                                            <p:cond delay="770"/>
                                          </p:stCondLst>
                                        </p:cTn>
                                        <p:tgtEl>
                                          <p:spTgt spid="19"/>
                                        </p:tgtEl>
                                        <p:attrNameLst>
                                          <p:attrName>ppt_y</p:attrName>
                                        </p:attrNameLst>
                                      </p:cBhvr>
                                    </p:anim>
                                  </p:childTnLst>
                                </p:cTn>
                              </p:par>
                              <p:par>
                                <p:cTn id="189" presetID="51" presetClass="entr" presetSubtype="0" fill="hold" grpId="0" nodeType="withEffect">
                                  <p:stCondLst>
                                    <p:cond delay="0"/>
                                  </p:stCondLst>
                                  <p:childTnLst>
                                    <p:set>
                                      <p:cBhvr>
                                        <p:cTn id="190" dur="1" fill="hold">
                                          <p:stCondLst>
                                            <p:cond delay="0"/>
                                          </p:stCondLst>
                                        </p:cTn>
                                        <p:tgtEl>
                                          <p:spTgt spid="20"/>
                                        </p:tgtEl>
                                        <p:attrNameLst>
                                          <p:attrName>style.visibility</p:attrName>
                                        </p:attrNameLst>
                                      </p:cBhvr>
                                      <p:to>
                                        <p:strVal val="visible"/>
                                      </p:to>
                                    </p:set>
                                    <p:animEffect transition="in" filter="fade">
                                      <p:cBhvr>
                                        <p:cTn id="191" dur="770" decel="100000"/>
                                        <p:tgtEl>
                                          <p:spTgt spid="20"/>
                                        </p:tgtEl>
                                      </p:cBhvr>
                                    </p:animEffect>
                                    <p:animScale>
                                      <p:cBhvr>
                                        <p:cTn id="192" dur="770" decel="100000"/>
                                        <p:tgtEl>
                                          <p:spTgt spid="20"/>
                                        </p:tgtEl>
                                      </p:cBhvr>
                                      <p:from x="10000" y="10000"/>
                                      <p:to x="200000" y="450000"/>
                                    </p:animScale>
                                    <p:animScale>
                                      <p:cBhvr>
                                        <p:cTn id="193" dur="1230" accel="100000" fill="hold">
                                          <p:stCondLst>
                                            <p:cond delay="770"/>
                                          </p:stCondLst>
                                        </p:cTn>
                                        <p:tgtEl>
                                          <p:spTgt spid="20"/>
                                        </p:tgtEl>
                                      </p:cBhvr>
                                      <p:from x="200000" y="450000"/>
                                      <p:to x="100000" y="100000"/>
                                    </p:animScale>
                                    <p:set>
                                      <p:cBhvr>
                                        <p:cTn id="194" dur="770" fill="hold"/>
                                        <p:tgtEl>
                                          <p:spTgt spid="20"/>
                                        </p:tgtEl>
                                        <p:attrNameLst>
                                          <p:attrName>ppt_x</p:attrName>
                                        </p:attrNameLst>
                                      </p:cBhvr>
                                      <p:to>
                                        <p:strVal val="(0.5)"/>
                                      </p:to>
                                    </p:set>
                                    <p:anim from="(0.5)" to="(#ppt_x)" calcmode="lin" valueType="num">
                                      <p:cBhvr>
                                        <p:cTn id="195" dur="1230" accel="100000" fill="hold">
                                          <p:stCondLst>
                                            <p:cond delay="770"/>
                                          </p:stCondLst>
                                        </p:cTn>
                                        <p:tgtEl>
                                          <p:spTgt spid="20"/>
                                        </p:tgtEl>
                                        <p:attrNameLst>
                                          <p:attrName>ppt_x</p:attrName>
                                        </p:attrNameLst>
                                      </p:cBhvr>
                                    </p:anim>
                                    <p:set>
                                      <p:cBhvr>
                                        <p:cTn id="196" dur="770" fill="hold"/>
                                        <p:tgtEl>
                                          <p:spTgt spid="20"/>
                                        </p:tgtEl>
                                        <p:attrNameLst>
                                          <p:attrName>ppt_y</p:attrName>
                                        </p:attrNameLst>
                                      </p:cBhvr>
                                      <p:to>
                                        <p:strVal val="(#ppt_y+0.4)"/>
                                      </p:to>
                                    </p:set>
                                    <p:anim from="(#ppt_y+0.4)" to="(#ppt_y)" calcmode="lin" valueType="num">
                                      <p:cBhvr>
                                        <p:cTn id="197" dur="1230" accel="100000" fill="hold">
                                          <p:stCondLst>
                                            <p:cond delay="770"/>
                                          </p:stCondLst>
                                        </p:cTn>
                                        <p:tgtEl>
                                          <p:spTgt spid="20"/>
                                        </p:tgtEl>
                                        <p:attrNameLst>
                                          <p:attrName>ppt_y</p:attrName>
                                        </p:attrNameLst>
                                      </p:cBhvr>
                                    </p:anim>
                                  </p:childTnLst>
                                </p:cTn>
                              </p:par>
                              <p:par>
                                <p:cTn id="198" presetID="26" presetClass="entr" presetSubtype="0" fill="hold" grpId="0" nodeType="withEffect">
                                  <p:stCondLst>
                                    <p:cond delay="0"/>
                                  </p:stCondLst>
                                  <p:childTnLst>
                                    <p:set>
                                      <p:cBhvr>
                                        <p:cTn id="199" dur="1" fill="hold">
                                          <p:stCondLst>
                                            <p:cond delay="0"/>
                                          </p:stCondLst>
                                        </p:cTn>
                                        <p:tgtEl>
                                          <p:spTgt spid="21"/>
                                        </p:tgtEl>
                                        <p:attrNameLst>
                                          <p:attrName>style.visibility</p:attrName>
                                        </p:attrNameLst>
                                      </p:cBhvr>
                                      <p:to>
                                        <p:strVal val="visible"/>
                                      </p:to>
                                    </p:set>
                                    <p:animEffect transition="in" filter="wipe(down)">
                                      <p:cBhvr>
                                        <p:cTn id="200" dur="580">
                                          <p:stCondLst>
                                            <p:cond delay="0"/>
                                          </p:stCondLst>
                                        </p:cTn>
                                        <p:tgtEl>
                                          <p:spTgt spid="21"/>
                                        </p:tgtEl>
                                      </p:cBhvr>
                                    </p:animEffect>
                                    <p:anim calcmode="lin" valueType="num">
                                      <p:cBhvr>
                                        <p:cTn id="201"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02"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03"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04"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05"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06" dur="26">
                                          <p:stCondLst>
                                            <p:cond delay="650"/>
                                          </p:stCondLst>
                                        </p:cTn>
                                        <p:tgtEl>
                                          <p:spTgt spid="21"/>
                                        </p:tgtEl>
                                      </p:cBhvr>
                                      <p:to x="100000" y="60000"/>
                                    </p:animScale>
                                    <p:animScale>
                                      <p:cBhvr>
                                        <p:cTn id="207" dur="166" decel="50000">
                                          <p:stCondLst>
                                            <p:cond delay="676"/>
                                          </p:stCondLst>
                                        </p:cTn>
                                        <p:tgtEl>
                                          <p:spTgt spid="21"/>
                                        </p:tgtEl>
                                      </p:cBhvr>
                                      <p:to x="100000" y="100000"/>
                                    </p:animScale>
                                    <p:animScale>
                                      <p:cBhvr>
                                        <p:cTn id="208" dur="26">
                                          <p:stCondLst>
                                            <p:cond delay="1312"/>
                                          </p:stCondLst>
                                        </p:cTn>
                                        <p:tgtEl>
                                          <p:spTgt spid="21"/>
                                        </p:tgtEl>
                                      </p:cBhvr>
                                      <p:to x="100000" y="80000"/>
                                    </p:animScale>
                                    <p:animScale>
                                      <p:cBhvr>
                                        <p:cTn id="209" dur="166" decel="50000">
                                          <p:stCondLst>
                                            <p:cond delay="1338"/>
                                          </p:stCondLst>
                                        </p:cTn>
                                        <p:tgtEl>
                                          <p:spTgt spid="21"/>
                                        </p:tgtEl>
                                      </p:cBhvr>
                                      <p:to x="100000" y="100000"/>
                                    </p:animScale>
                                    <p:animScale>
                                      <p:cBhvr>
                                        <p:cTn id="210" dur="26">
                                          <p:stCondLst>
                                            <p:cond delay="1642"/>
                                          </p:stCondLst>
                                        </p:cTn>
                                        <p:tgtEl>
                                          <p:spTgt spid="21"/>
                                        </p:tgtEl>
                                      </p:cBhvr>
                                      <p:to x="100000" y="90000"/>
                                    </p:animScale>
                                    <p:animScale>
                                      <p:cBhvr>
                                        <p:cTn id="211" dur="166" decel="50000">
                                          <p:stCondLst>
                                            <p:cond delay="1668"/>
                                          </p:stCondLst>
                                        </p:cTn>
                                        <p:tgtEl>
                                          <p:spTgt spid="21"/>
                                        </p:tgtEl>
                                      </p:cBhvr>
                                      <p:to x="100000" y="100000"/>
                                    </p:animScale>
                                    <p:animScale>
                                      <p:cBhvr>
                                        <p:cTn id="212" dur="26">
                                          <p:stCondLst>
                                            <p:cond delay="1808"/>
                                          </p:stCondLst>
                                        </p:cTn>
                                        <p:tgtEl>
                                          <p:spTgt spid="21"/>
                                        </p:tgtEl>
                                      </p:cBhvr>
                                      <p:to x="100000" y="95000"/>
                                    </p:animScale>
                                    <p:animScale>
                                      <p:cBhvr>
                                        <p:cTn id="213" dur="166" decel="50000">
                                          <p:stCondLst>
                                            <p:cond delay="1834"/>
                                          </p:stCondLst>
                                        </p:cTn>
                                        <p:tgtEl>
                                          <p:spTgt spid="21"/>
                                        </p:tgtEl>
                                      </p:cBhvr>
                                      <p:to x="100000" y="100000"/>
                                    </p:animScale>
                                  </p:childTnLst>
                                </p:cTn>
                              </p:par>
                              <p:par>
                                <p:cTn id="214" presetID="26" presetClass="entr" presetSubtype="0" fill="hold" grpId="0" nodeType="withEffect">
                                  <p:stCondLst>
                                    <p:cond delay="0"/>
                                  </p:stCondLst>
                                  <p:childTnLst>
                                    <p:set>
                                      <p:cBhvr>
                                        <p:cTn id="215" dur="1" fill="hold">
                                          <p:stCondLst>
                                            <p:cond delay="0"/>
                                          </p:stCondLst>
                                        </p:cTn>
                                        <p:tgtEl>
                                          <p:spTgt spid="22"/>
                                        </p:tgtEl>
                                        <p:attrNameLst>
                                          <p:attrName>style.visibility</p:attrName>
                                        </p:attrNameLst>
                                      </p:cBhvr>
                                      <p:to>
                                        <p:strVal val="visible"/>
                                      </p:to>
                                    </p:set>
                                    <p:animEffect transition="in" filter="wipe(down)">
                                      <p:cBhvr>
                                        <p:cTn id="216" dur="580">
                                          <p:stCondLst>
                                            <p:cond delay="0"/>
                                          </p:stCondLst>
                                        </p:cTn>
                                        <p:tgtEl>
                                          <p:spTgt spid="22"/>
                                        </p:tgtEl>
                                      </p:cBhvr>
                                    </p:animEffect>
                                    <p:anim calcmode="lin" valueType="num">
                                      <p:cBhvr>
                                        <p:cTn id="217"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218"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219"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220"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221"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222" dur="26">
                                          <p:stCondLst>
                                            <p:cond delay="650"/>
                                          </p:stCondLst>
                                        </p:cTn>
                                        <p:tgtEl>
                                          <p:spTgt spid="22"/>
                                        </p:tgtEl>
                                      </p:cBhvr>
                                      <p:to x="100000" y="60000"/>
                                    </p:animScale>
                                    <p:animScale>
                                      <p:cBhvr>
                                        <p:cTn id="223" dur="166" decel="50000">
                                          <p:stCondLst>
                                            <p:cond delay="676"/>
                                          </p:stCondLst>
                                        </p:cTn>
                                        <p:tgtEl>
                                          <p:spTgt spid="22"/>
                                        </p:tgtEl>
                                      </p:cBhvr>
                                      <p:to x="100000" y="100000"/>
                                    </p:animScale>
                                    <p:animScale>
                                      <p:cBhvr>
                                        <p:cTn id="224" dur="26">
                                          <p:stCondLst>
                                            <p:cond delay="1312"/>
                                          </p:stCondLst>
                                        </p:cTn>
                                        <p:tgtEl>
                                          <p:spTgt spid="22"/>
                                        </p:tgtEl>
                                      </p:cBhvr>
                                      <p:to x="100000" y="80000"/>
                                    </p:animScale>
                                    <p:animScale>
                                      <p:cBhvr>
                                        <p:cTn id="225" dur="166" decel="50000">
                                          <p:stCondLst>
                                            <p:cond delay="1338"/>
                                          </p:stCondLst>
                                        </p:cTn>
                                        <p:tgtEl>
                                          <p:spTgt spid="22"/>
                                        </p:tgtEl>
                                      </p:cBhvr>
                                      <p:to x="100000" y="100000"/>
                                    </p:animScale>
                                    <p:animScale>
                                      <p:cBhvr>
                                        <p:cTn id="226" dur="26">
                                          <p:stCondLst>
                                            <p:cond delay="1642"/>
                                          </p:stCondLst>
                                        </p:cTn>
                                        <p:tgtEl>
                                          <p:spTgt spid="22"/>
                                        </p:tgtEl>
                                      </p:cBhvr>
                                      <p:to x="100000" y="90000"/>
                                    </p:animScale>
                                    <p:animScale>
                                      <p:cBhvr>
                                        <p:cTn id="227" dur="166" decel="50000">
                                          <p:stCondLst>
                                            <p:cond delay="1668"/>
                                          </p:stCondLst>
                                        </p:cTn>
                                        <p:tgtEl>
                                          <p:spTgt spid="22"/>
                                        </p:tgtEl>
                                      </p:cBhvr>
                                      <p:to x="100000" y="100000"/>
                                    </p:animScale>
                                    <p:animScale>
                                      <p:cBhvr>
                                        <p:cTn id="228" dur="26">
                                          <p:stCondLst>
                                            <p:cond delay="1808"/>
                                          </p:stCondLst>
                                        </p:cTn>
                                        <p:tgtEl>
                                          <p:spTgt spid="22"/>
                                        </p:tgtEl>
                                      </p:cBhvr>
                                      <p:to x="100000" y="95000"/>
                                    </p:animScale>
                                    <p:animScale>
                                      <p:cBhvr>
                                        <p:cTn id="229" dur="166" decel="50000">
                                          <p:stCondLst>
                                            <p:cond delay="1834"/>
                                          </p:stCondLst>
                                        </p:cTn>
                                        <p:tgtEl>
                                          <p:spTgt spid="22"/>
                                        </p:tgtEl>
                                      </p:cBhvr>
                                      <p:to x="100000" y="100000"/>
                                    </p:animScale>
                                  </p:childTnLst>
                                </p:cTn>
                              </p:par>
                              <p:par>
                                <p:cTn id="230" presetID="26" presetClass="entr" presetSubtype="0" fill="hold" grpId="0" nodeType="withEffect">
                                  <p:stCondLst>
                                    <p:cond delay="0"/>
                                  </p:stCondLst>
                                  <p:childTnLst>
                                    <p:set>
                                      <p:cBhvr>
                                        <p:cTn id="231" dur="1" fill="hold">
                                          <p:stCondLst>
                                            <p:cond delay="0"/>
                                          </p:stCondLst>
                                        </p:cTn>
                                        <p:tgtEl>
                                          <p:spTgt spid="23"/>
                                        </p:tgtEl>
                                        <p:attrNameLst>
                                          <p:attrName>style.visibility</p:attrName>
                                        </p:attrNameLst>
                                      </p:cBhvr>
                                      <p:to>
                                        <p:strVal val="visible"/>
                                      </p:to>
                                    </p:set>
                                    <p:animEffect transition="in" filter="wipe(down)">
                                      <p:cBhvr>
                                        <p:cTn id="232" dur="580">
                                          <p:stCondLst>
                                            <p:cond delay="0"/>
                                          </p:stCondLst>
                                        </p:cTn>
                                        <p:tgtEl>
                                          <p:spTgt spid="23"/>
                                        </p:tgtEl>
                                      </p:cBhvr>
                                    </p:animEffect>
                                    <p:anim calcmode="lin" valueType="num">
                                      <p:cBhvr>
                                        <p:cTn id="233"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234"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235"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236"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237"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238" dur="26">
                                          <p:stCondLst>
                                            <p:cond delay="650"/>
                                          </p:stCondLst>
                                        </p:cTn>
                                        <p:tgtEl>
                                          <p:spTgt spid="23"/>
                                        </p:tgtEl>
                                      </p:cBhvr>
                                      <p:to x="100000" y="60000"/>
                                    </p:animScale>
                                    <p:animScale>
                                      <p:cBhvr>
                                        <p:cTn id="239" dur="166" decel="50000">
                                          <p:stCondLst>
                                            <p:cond delay="676"/>
                                          </p:stCondLst>
                                        </p:cTn>
                                        <p:tgtEl>
                                          <p:spTgt spid="23"/>
                                        </p:tgtEl>
                                      </p:cBhvr>
                                      <p:to x="100000" y="100000"/>
                                    </p:animScale>
                                    <p:animScale>
                                      <p:cBhvr>
                                        <p:cTn id="240" dur="26">
                                          <p:stCondLst>
                                            <p:cond delay="1312"/>
                                          </p:stCondLst>
                                        </p:cTn>
                                        <p:tgtEl>
                                          <p:spTgt spid="23"/>
                                        </p:tgtEl>
                                      </p:cBhvr>
                                      <p:to x="100000" y="80000"/>
                                    </p:animScale>
                                    <p:animScale>
                                      <p:cBhvr>
                                        <p:cTn id="241" dur="166" decel="50000">
                                          <p:stCondLst>
                                            <p:cond delay="1338"/>
                                          </p:stCondLst>
                                        </p:cTn>
                                        <p:tgtEl>
                                          <p:spTgt spid="23"/>
                                        </p:tgtEl>
                                      </p:cBhvr>
                                      <p:to x="100000" y="100000"/>
                                    </p:animScale>
                                    <p:animScale>
                                      <p:cBhvr>
                                        <p:cTn id="242" dur="26">
                                          <p:stCondLst>
                                            <p:cond delay="1642"/>
                                          </p:stCondLst>
                                        </p:cTn>
                                        <p:tgtEl>
                                          <p:spTgt spid="23"/>
                                        </p:tgtEl>
                                      </p:cBhvr>
                                      <p:to x="100000" y="90000"/>
                                    </p:animScale>
                                    <p:animScale>
                                      <p:cBhvr>
                                        <p:cTn id="243" dur="166" decel="50000">
                                          <p:stCondLst>
                                            <p:cond delay="1668"/>
                                          </p:stCondLst>
                                        </p:cTn>
                                        <p:tgtEl>
                                          <p:spTgt spid="23"/>
                                        </p:tgtEl>
                                      </p:cBhvr>
                                      <p:to x="100000" y="100000"/>
                                    </p:animScale>
                                    <p:animScale>
                                      <p:cBhvr>
                                        <p:cTn id="244" dur="26">
                                          <p:stCondLst>
                                            <p:cond delay="1808"/>
                                          </p:stCondLst>
                                        </p:cTn>
                                        <p:tgtEl>
                                          <p:spTgt spid="23"/>
                                        </p:tgtEl>
                                      </p:cBhvr>
                                      <p:to x="100000" y="95000"/>
                                    </p:animScale>
                                    <p:animScale>
                                      <p:cBhvr>
                                        <p:cTn id="245" dur="166" decel="50000">
                                          <p:stCondLst>
                                            <p:cond delay="1834"/>
                                          </p:stCondLst>
                                        </p:cTn>
                                        <p:tgtEl>
                                          <p:spTgt spid="23"/>
                                        </p:tgtEl>
                                      </p:cBhvr>
                                      <p:to x="100000" y="100000"/>
                                    </p:animScale>
                                  </p:childTnLst>
                                </p:cTn>
                              </p:par>
                            </p:childTnLst>
                          </p:cTn>
                        </p:par>
                        <p:par>
                          <p:cTn id="246" fill="hold">
                            <p:stCondLst>
                              <p:cond delay="4000"/>
                            </p:stCondLst>
                            <p:childTnLst>
                              <p:par>
                                <p:cTn id="247" presetID="26" presetClass="entr" presetSubtype="0" fill="hold" grpId="0" nodeType="afterEffect">
                                  <p:stCondLst>
                                    <p:cond delay="0"/>
                                  </p:stCondLst>
                                  <p:childTnLst>
                                    <p:set>
                                      <p:cBhvr>
                                        <p:cTn id="248" dur="1" fill="hold">
                                          <p:stCondLst>
                                            <p:cond delay="0"/>
                                          </p:stCondLst>
                                        </p:cTn>
                                        <p:tgtEl>
                                          <p:spTgt spid="24"/>
                                        </p:tgtEl>
                                        <p:attrNameLst>
                                          <p:attrName>style.visibility</p:attrName>
                                        </p:attrNameLst>
                                      </p:cBhvr>
                                      <p:to>
                                        <p:strVal val="visible"/>
                                      </p:to>
                                    </p:set>
                                    <p:animEffect transition="in" filter="wipe(down)">
                                      <p:cBhvr>
                                        <p:cTn id="249" dur="580">
                                          <p:stCondLst>
                                            <p:cond delay="0"/>
                                          </p:stCondLst>
                                        </p:cTn>
                                        <p:tgtEl>
                                          <p:spTgt spid="24"/>
                                        </p:tgtEl>
                                      </p:cBhvr>
                                    </p:animEffect>
                                    <p:anim calcmode="lin" valueType="num">
                                      <p:cBhvr>
                                        <p:cTn id="250"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51"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52"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53"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54"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55" dur="26">
                                          <p:stCondLst>
                                            <p:cond delay="650"/>
                                          </p:stCondLst>
                                        </p:cTn>
                                        <p:tgtEl>
                                          <p:spTgt spid="24"/>
                                        </p:tgtEl>
                                      </p:cBhvr>
                                      <p:to x="100000" y="60000"/>
                                    </p:animScale>
                                    <p:animScale>
                                      <p:cBhvr>
                                        <p:cTn id="256" dur="166" decel="50000">
                                          <p:stCondLst>
                                            <p:cond delay="676"/>
                                          </p:stCondLst>
                                        </p:cTn>
                                        <p:tgtEl>
                                          <p:spTgt spid="24"/>
                                        </p:tgtEl>
                                      </p:cBhvr>
                                      <p:to x="100000" y="100000"/>
                                    </p:animScale>
                                    <p:animScale>
                                      <p:cBhvr>
                                        <p:cTn id="257" dur="26">
                                          <p:stCondLst>
                                            <p:cond delay="1312"/>
                                          </p:stCondLst>
                                        </p:cTn>
                                        <p:tgtEl>
                                          <p:spTgt spid="24"/>
                                        </p:tgtEl>
                                      </p:cBhvr>
                                      <p:to x="100000" y="80000"/>
                                    </p:animScale>
                                    <p:animScale>
                                      <p:cBhvr>
                                        <p:cTn id="258" dur="166" decel="50000">
                                          <p:stCondLst>
                                            <p:cond delay="1338"/>
                                          </p:stCondLst>
                                        </p:cTn>
                                        <p:tgtEl>
                                          <p:spTgt spid="24"/>
                                        </p:tgtEl>
                                      </p:cBhvr>
                                      <p:to x="100000" y="100000"/>
                                    </p:animScale>
                                    <p:animScale>
                                      <p:cBhvr>
                                        <p:cTn id="259" dur="26">
                                          <p:stCondLst>
                                            <p:cond delay="1642"/>
                                          </p:stCondLst>
                                        </p:cTn>
                                        <p:tgtEl>
                                          <p:spTgt spid="24"/>
                                        </p:tgtEl>
                                      </p:cBhvr>
                                      <p:to x="100000" y="90000"/>
                                    </p:animScale>
                                    <p:animScale>
                                      <p:cBhvr>
                                        <p:cTn id="260" dur="166" decel="50000">
                                          <p:stCondLst>
                                            <p:cond delay="1668"/>
                                          </p:stCondLst>
                                        </p:cTn>
                                        <p:tgtEl>
                                          <p:spTgt spid="24"/>
                                        </p:tgtEl>
                                      </p:cBhvr>
                                      <p:to x="100000" y="100000"/>
                                    </p:animScale>
                                    <p:animScale>
                                      <p:cBhvr>
                                        <p:cTn id="261" dur="26">
                                          <p:stCondLst>
                                            <p:cond delay="1808"/>
                                          </p:stCondLst>
                                        </p:cTn>
                                        <p:tgtEl>
                                          <p:spTgt spid="24"/>
                                        </p:tgtEl>
                                      </p:cBhvr>
                                      <p:to x="100000" y="95000"/>
                                    </p:animScale>
                                    <p:animScale>
                                      <p:cBhvr>
                                        <p:cTn id="262" dur="166" decel="50000">
                                          <p:stCondLst>
                                            <p:cond delay="1834"/>
                                          </p:stCondLst>
                                        </p:cTn>
                                        <p:tgtEl>
                                          <p:spTgt spid="24"/>
                                        </p:tgtEl>
                                      </p:cBhvr>
                                      <p:to x="100000" y="100000"/>
                                    </p:animScale>
                                  </p:childTnLst>
                                </p:cTn>
                              </p:par>
                              <p:par>
                                <p:cTn id="263" presetID="26" presetClass="entr" presetSubtype="0" fill="hold" grpId="0" nodeType="withEffect">
                                  <p:stCondLst>
                                    <p:cond delay="0"/>
                                  </p:stCondLst>
                                  <p:childTnLst>
                                    <p:set>
                                      <p:cBhvr>
                                        <p:cTn id="264" dur="1" fill="hold">
                                          <p:stCondLst>
                                            <p:cond delay="0"/>
                                          </p:stCondLst>
                                        </p:cTn>
                                        <p:tgtEl>
                                          <p:spTgt spid="25"/>
                                        </p:tgtEl>
                                        <p:attrNameLst>
                                          <p:attrName>style.visibility</p:attrName>
                                        </p:attrNameLst>
                                      </p:cBhvr>
                                      <p:to>
                                        <p:strVal val="visible"/>
                                      </p:to>
                                    </p:set>
                                    <p:animEffect transition="in" filter="wipe(down)">
                                      <p:cBhvr>
                                        <p:cTn id="265" dur="580">
                                          <p:stCondLst>
                                            <p:cond delay="0"/>
                                          </p:stCondLst>
                                        </p:cTn>
                                        <p:tgtEl>
                                          <p:spTgt spid="25"/>
                                        </p:tgtEl>
                                      </p:cBhvr>
                                    </p:animEffect>
                                    <p:anim calcmode="lin" valueType="num">
                                      <p:cBhvr>
                                        <p:cTn id="266"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67"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268"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269"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270"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271" dur="26">
                                          <p:stCondLst>
                                            <p:cond delay="650"/>
                                          </p:stCondLst>
                                        </p:cTn>
                                        <p:tgtEl>
                                          <p:spTgt spid="25"/>
                                        </p:tgtEl>
                                      </p:cBhvr>
                                      <p:to x="100000" y="60000"/>
                                    </p:animScale>
                                    <p:animScale>
                                      <p:cBhvr>
                                        <p:cTn id="272" dur="166" decel="50000">
                                          <p:stCondLst>
                                            <p:cond delay="676"/>
                                          </p:stCondLst>
                                        </p:cTn>
                                        <p:tgtEl>
                                          <p:spTgt spid="25"/>
                                        </p:tgtEl>
                                      </p:cBhvr>
                                      <p:to x="100000" y="100000"/>
                                    </p:animScale>
                                    <p:animScale>
                                      <p:cBhvr>
                                        <p:cTn id="273" dur="26">
                                          <p:stCondLst>
                                            <p:cond delay="1312"/>
                                          </p:stCondLst>
                                        </p:cTn>
                                        <p:tgtEl>
                                          <p:spTgt spid="25"/>
                                        </p:tgtEl>
                                      </p:cBhvr>
                                      <p:to x="100000" y="80000"/>
                                    </p:animScale>
                                    <p:animScale>
                                      <p:cBhvr>
                                        <p:cTn id="274" dur="166" decel="50000">
                                          <p:stCondLst>
                                            <p:cond delay="1338"/>
                                          </p:stCondLst>
                                        </p:cTn>
                                        <p:tgtEl>
                                          <p:spTgt spid="25"/>
                                        </p:tgtEl>
                                      </p:cBhvr>
                                      <p:to x="100000" y="100000"/>
                                    </p:animScale>
                                    <p:animScale>
                                      <p:cBhvr>
                                        <p:cTn id="275" dur="26">
                                          <p:stCondLst>
                                            <p:cond delay="1642"/>
                                          </p:stCondLst>
                                        </p:cTn>
                                        <p:tgtEl>
                                          <p:spTgt spid="25"/>
                                        </p:tgtEl>
                                      </p:cBhvr>
                                      <p:to x="100000" y="90000"/>
                                    </p:animScale>
                                    <p:animScale>
                                      <p:cBhvr>
                                        <p:cTn id="276" dur="166" decel="50000">
                                          <p:stCondLst>
                                            <p:cond delay="1668"/>
                                          </p:stCondLst>
                                        </p:cTn>
                                        <p:tgtEl>
                                          <p:spTgt spid="25"/>
                                        </p:tgtEl>
                                      </p:cBhvr>
                                      <p:to x="100000" y="100000"/>
                                    </p:animScale>
                                    <p:animScale>
                                      <p:cBhvr>
                                        <p:cTn id="277" dur="26">
                                          <p:stCondLst>
                                            <p:cond delay="1808"/>
                                          </p:stCondLst>
                                        </p:cTn>
                                        <p:tgtEl>
                                          <p:spTgt spid="25"/>
                                        </p:tgtEl>
                                      </p:cBhvr>
                                      <p:to x="100000" y="95000"/>
                                    </p:animScale>
                                    <p:animScale>
                                      <p:cBhvr>
                                        <p:cTn id="278" dur="166" decel="50000">
                                          <p:stCondLst>
                                            <p:cond delay="1834"/>
                                          </p:stCondLst>
                                        </p:cTn>
                                        <p:tgtEl>
                                          <p:spTgt spid="25"/>
                                        </p:tgtEl>
                                      </p:cBhvr>
                                      <p:to x="100000" y="100000"/>
                                    </p:animScale>
                                  </p:childTnLst>
                                </p:cTn>
                              </p:par>
                              <p:par>
                                <p:cTn id="279" presetID="26" presetClass="entr" presetSubtype="0" fill="hold" grpId="0" nodeType="withEffect">
                                  <p:stCondLst>
                                    <p:cond delay="0"/>
                                  </p:stCondLst>
                                  <p:childTnLst>
                                    <p:set>
                                      <p:cBhvr>
                                        <p:cTn id="280" dur="1" fill="hold">
                                          <p:stCondLst>
                                            <p:cond delay="0"/>
                                          </p:stCondLst>
                                        </p:cTn>
                                        <p:tgtEl>
                                          <p:spTgt spid="26"/>
                                        </p:tgtEl>
                                        <p:attrNameLst>
                                          <p:attrName>style.visibility</p:attrName>
                                        </p:attrNameLst>
                                      </p:cBhvr>
                                      <p:to>
                                        <p:strVal val="visible"/>
                                      </p:to>
                                    </p:set>
                                    <p:animEffect transition="in" filter="wipe(down)">
                                      <p:cBhvr>
                                        <p:cTn id="281" dur="580">
                                          <p:stCondLst>
                                            <p:cond delay="0"/>
                                          </p:stCondLst>
                                        </p:cTn>
                                        <p:tgtEl>
                                          <p:spTgt spid="26"/>
                                        </p:tgtEl>
                                      </p:cBhvr>
                                    </p:animEffect>
                                    <p:anim calcmode="lin" valueType="num">
                                      <p:cBhvr>
                                        <p:cTn id="282"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283"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284"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285"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286"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87" dur="26">
                                          <p:stCondLst>
                                            <p:cond delay="650"/>
                                          </p:stCondLst>
                                        </p:cTn>
                                        <p:tgtEl>
                                          <p:spTgt spid="26"/>
                                        </p:tgtEl>
                                      </p:cBhvr>
                                      <p:to x="100000" y="60000"/>
                                    </p:animScale>
                                    <p:animScale>
                                      <p:cBhvr>
                                        <p:cTn id="288" dur="166" decel="50000">
                                          <p:stCondLst>
                                            <p:cond delay="676"/>
                                          </p:stCondLst>
                                        </p:cTn>
                                        <p:tgtEl>
                                          <p:spTgt spid="26"/>
                                        </p:tgtEl>
                                      </p:cBhvr>
                                      <p:to x="100000" y="100000"/>
                                    </p:animScale>
                                    <p:animScale>
                                      <p:cBhvr>
                                        <p:cTn id="289" dur="26">
                                          <p:stCondLst>
                                            <p:cond delay="1312"/>
                                          </p:stCondLst>
                                        </p:cTn>
                                        <p:tgtEl>
                                          <p:spTgt spid="26"/>
                                        </p:tgtEl>
                                      </p:cBhvr>
                                      <p:to x="100000" y="80000"/>
                                    </p:animScale>
                                    <p:animScale>
                                      <p:cBhvr>
                                        <p:cTn id="290" dur="166" decel="50000">
                                          <p:stCondLst>
                                            <p:cond delay="1338"/>
                                          </p:stCondLst>
                                        </p:cTn>
                                        <p:tgtEl>
                                          <p:spTgt spid="26"/>
                                        </p:tgtEl>
                                      </p:cBhvr>
                                      <p:to x="100000" y="100000"/>
                                    </p:animScale>
                                    <p:animScale>
                                      <p:cBhvr>
                                        <p:cTn id="291" dur="26">
                                          <p:stCondLst>
                                            <p:cond delay="1642"/>
                                          </p:stCondLst>
                                        </p:cTn>
                                        <p:tgtEl>
                                          <p:spTgt spid="26"/>
                                        </p:tgtEl>
                                      </p:cBhvr>
                                      <p:to x="100000" y="90000"/>
                                    </p:animScale>
                                    <p:animScale>
                                      <p:cBhvr>
                                        <p:cTn id="292" dur="166" decel="50000">
                                          <p:stCondLst>
                                            <p:cond delay="1668"/>
                                          </p:stCondLst>
                                        </p:cTn>
                                        <p:tgtEl>
                                          <p:spTgt spid="26"/>
                                        </p:tgtEl>
                                      </p:cBhvr>
                                      <p:to x="100000" y="100000"/>
                                    </p:animScale>
                                    <p:animScale>
                                      <p:cBhvr>
                                        <p:cTn id="293" dur="26">
                                          <p:stCondLst>
                                            <p:cond delay="1808"/>
                                          </p:stCondLst>
                                        </p:cTn>
                                        <p:tgtEl>
                                          <p:spTgt spid="26"/>
                                        </p:tgtEl>
                                      </p:cBhvr>
                                      <p:to x="100000" y="95000"/>
                                    </p:animScale>
                                    <p:animScale>
                                      <p:cBhvr>
                                        <p:cTn id="294" dur="166" decel="50000">
                                          <p:stCondLst>
                                            <p:cond delay="1834"/>
                                          </p:stCondLst>
                                        </p:cTn>
                                        <p:tgtEl>
                                          <p:spTgt spid="26"/>
                                        </p:tgtEl>
                                      </p:cBhvr>
                                      <p:to x="100000" y="100000"/>
                                    </p:animScale>
                                  </p:childTnLst>
                                </p:cTn>
                              </p:par>
                              <p:par>
                                <p:cTn id="295" presetID="26" presetClass="entr" presetSubtype="0" fill="hold" grpId="0" nodeType="withEffect">
                                  <p:stCondLst>
                                    <p:cond delay="0"/>
                                  </p:stCondLst>
                                  <p:childTnLst>
                                    <p:set>
                                      <p:cBhvr>
                                        <p:cTn id="296" dur="1" fill="hold">
                                          <p:stCondLst>
                                            <p:cond delay="0"/>
                                          </p:stCondLst>
                                        </p:cTn>
                                        <p:tgtEl>
                                          <p:spTgt spid="27"/>
                                        </p:tgtEl>
                                        <p:attrNameLst>
                                          <p:attrName>style.visibility</p:attrName>
                                        </p:attrNameLst>
                                      </p:cBhvr>
                                      <p:to>
                                        <p:strVal val="visible"/>
                                      </p:to>
                                    </p:set>
                                    <p:animEffect transition="in" filter="wipe(down)">
                                      <p:cBhvr>
                                        <p:cTn id="297" dur="580">
                                          <p:stCondLst>
                                            <p:cond delay="0"/>
                                          </p:stCondLst>
                                        </p:cTn>
                                        <p:tgtEl>
                                          <p:spTgt spid="27"/>
                                        </p:tgtEl>
                                      </p:cBhvr>
                                    </p:animEffect>
                                    <p:anim calcmode="lin" valueType="num">
                                      <p:cBhvr>
                                        <p:cTn id="298"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299"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300"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301"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302"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303" dur="26">
                                          <p:stCondLst>
                                            <p:cond delay="650"/>
                                          </p:stCondLst>
                                        </p:cTn>
                                        <p:tgtEl>
                                          <p:spTgt spid="27"/>
                                        </p:tgtEl>
                                      </p:cBhvr>
                                      <p:to x="100000" y="60000"/>
                                    </p:animScale>
                                    <p:animScale>
                                      <p:cBhvr>
                                        <p:cTn id="304" dur="166" decel="50000">
                                          <p:stCondLst>
                                            <p:cond delay="676"/>
                                          </p:stCondLst>
                                        </p:cTn>
                                        <p:tgtEl>
                                          <p:spTgt spid="27"/>
                                        </p:tgtEl>
                                      </p:cBhvr>
                                      <p:to x="100000" y="100000"/>
                                    </p:animScale>
                                    <p:animScale>
                                      <p:cBhvr>
                                        <p:cTn id="305" dur="26">
                                          <p:stCondLst>
                                            <p:cond delay="1312"/>
                                          </p:stCondLst>
                                        </p:cTn>
                                        <p:tgtEl>
                                          <p:spTgt spid="27"/>
                                        </p:tgtEl>
                                      </p:cBhvr>
                                      <p:to x="100000" y="80000"/>
                                    </p:animScale>
                                    <p:animScale>
                                      <p:cBhvr>
                                        <p:cTn id="306" dur="166" decel="50000">
                                          <p:stCondLst>
                                            <p:cond delay="1338"/>
                                          </p:stCondLst>
                                        </p:cTn>
                                        <p:tgtEl>
                                          <p:spTgt spid="27"/>
                                        </p:tgtEl>
                                      </p:cBhvr>
                                      <p:to x="100000" y="100000"/>
                                    </p:animScale>
                                    <p:animScale>
                                      <p:cBhvr>
                                        <p:cTn id="307" dur="26">
                                          <p:stCondLst>
                                            <p:cond delay="1642"/>
                                          </p:stCondLst>
                                        </p:cTn>
                                        <p:tgtEl>
                                          <p:spTgt spid="27"/>
                                        </p:tgtEl>
                                      </p:cBhvr>
                                      <p:to x="100000" y="90000"/>
                                    </p:animScale>
                                    <p:animScale>
                                      <p:cBhvr>
                                        <p:cTn id="308" dur="166" decel="50000">
                                          <p:stCondLst>
                                            <p:cond delay="1668"/>
                                          </p:stCondLst>
                                        </p:cTn>
                                        <p:tgtEl>
                                          <p:spTgt spid="27"/>
                                        </p:tgtEl>
                                      </p:cBhvr>
                                      <p:to x="100000" y="100000"/>
                                    </p:animScale>
                                    <p:animScale>
                                      <p:cBhvr>
                                        <p:cTn id="309" dur="26">
                                          <p:stCondLst>
                                            <p:cond delay="1808"/>
                                          </p:stCondLst>
                                        </p:cTn>
                                        <p:tgtEl>
                                          <p:spTgt spid="27"/>
                                        </p:tgtEl>
                                      </p:cBhvr>
                                      <p:to x="100000" y="95000"/>
                                    </p:animScale>
                                    <p:animScale>
                                      <p:cBhvr>
                                        <p:cTn id="310" dur="166" decel="50000">
                                          <p:stCondLst>
                                            <p:cond delay="1834"/>
                                          </p:stCondLst>
                                        </p:cTn>
                                        <p:tgtEl>
                                          <p:spTgt spid="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animBg="1"/>
      <p:bldP spid="290819" grpId="0" animBg="1"/>
      <p:bldP spid="290820" grpId="0" animBg="1"/>
      <p:bldP spid="290821" grpId="0" animBg="1"/>
      <p:bldP spid="290822" grpId="0" animBg="1"/>
      <p:bldP spid="290823" grpId="0" animBg="1"/>
      <p:bldP spid="290824" grpId="0" animBg="1"/>
      <p:bldP spid="290825" grpId="0" animBg="1"/>
      <p:bldP spid="290826" grpId="0" animBg="1"/>
      <p:bldP spid="290827"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خبرهای رشد چین</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a:p>
        </p:txBody>
      </p:sp>
      <p:sp>
        <p:nvSpPr>
          <p:cNvPr id="5" name="Text Box 2"/>
          <p:cNvSpPr txBox="1">
            <a:spLocks noChangeArrowheads="1"/>
          </p:cNvSpPr>
          <p:nvPr/>
        </p:nvSpPr>
        <p:spPr bwMode="auto">
          <a:xfrm rot="20861228">
            <a:off x="5353853" y="2082123"/>
            <a:ext cx="2424124" cy="44767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bg1"/>
                </a:solidFill>
                <a:effectLst/>
                <a:latin typeface="Arial" pitchFamily="34" charset="0"/>
                <a:ea typeface="Arial" pitchFamily="34" charset="0"/>
                <a:cs typeface="+mj-cs"/>
              </a:rPr>
              <a:t>فراسوی توسعه</a:t>
            </a:r>
            <a:endParaRPr kumimoji="0" lang="en-US" sz="2000" b="0" i="0" u="none" strike="noStrike" cap="none" normalizeH="0" baseline="0" dirty="0" smtClean="0">
              <a:ln>
                <a:noFill/>
              </a:ln>
              <a:solidFill>
                <a:schemeClr val="bg1"/>
              </a:solidFill>
              <a:effectLst/>
              <a:latin typeface="Arial" pitchFamily="34" charset="0"/>
              <a:cs typeface="+mj-cs"/>
            </a:endParaRPr>
          </a:p>
        </p:txBody>
      </p:sp>
      <p:sp>
        <p:nvSpPr>
          <p:cNvPr id="6" name="Text Box 4"/>
          <p:cNvSpPr txBox="1">
            <a:spLocks noChangeArrowheads="1"/>
          </p:cNvSpPr>
          <p:nvPr/>
        </p:nvSpPr>
        <p:spPr bwMode="auto">
          <a:xfrm rot="1117991">
            <a:off x="3638473" y="2840069"/>
            <a:ext cx="2289235" cy="44767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lvl="0" algn="ctr">
              <a:spcAft>
                <a:spcPts val="1000"/>
              </a:spcAft>
            </a:pPr>
            <a:r>
              <a:rPr lang="fa-IR" sz="2000" dirty="0" smtClean="0">
                <a:solidFill>
                  <a:schemeClr val="bg1"/>
                </a:solidFill>
                <a:latin typeface="Arial" pitchFamily="34" charset="0"/>
                <a:ea typeface="Arial" pitchFamily="34" charset="0"/>
                <a:cs typeface="+mj-cs"/>
              </a:rPr>
              <a:t>بازارهای قبضه شده</a:t>
            </a:r>
            <a:endParaRPr lang="en-US" sz="2000" dirty="0" smtClean="0">
              <a:solidFill>
                <a:schemeClr val="bg1"/>
              </a:solidFill>
              <a:latin typeface="Arial" pitchFamily="34" charset="0"/>
              <a:ea typeface="Arial" pitchFamily="34" charset="0"/>
              <a:cs typeface="+mj-cs"/>
            </a:endParaRPr>
          </a:p>
        </p:txBody>
      </p:sp>
      <p:sp>
        <p:nvSpPr>
          <p:cNvPr id="7" name="Text Box 11"/>
          <p:cNvSpPr txBox="1">
            <a:spLocks noChangeArrowheads="1"/>
          </p:cNvSpPr>
          <p:nvPr/>
        </p:nvSpPr>
        <p:spPr bwMode="auto">
          <a:xfrm rot="20675331">
            <a:off x="1545301" y="2083056"/>
            <a:ext cx="1971325" cy="427038"/>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fa-IR" sz="2000" dirty="0" smtClean="0">
                <a:solidFill>
                  <a:schemeClr val="bg1"/>
                </a:solidFill>
                <a:latin typeface="Arial" pitchFamily="34" charset="0"/>
                <a:cs typeface="+mj-cs"/>
              </a:rPr>
              <a:t>قدرت اول جهان</a:t>
            </a:r>
            <a:endParaRPr kumimoji="0" lang="en-US" sz="2000" b="0" i="0" u="none" strike="noStrike" cap="none" normalizeH="0" baseline="0" dirty="0" smtClean="0">
              <a:ln>
                <a:noFill/>
              </a:ln>
              <a:solidFill>
                <a:schemeClr val="bg1"/>
              </a:solidFill>
              <a:effectLst/>
              <a:latin typeface="Arial" pitchFamily="34" charset="0"/>
              <a:cs typeface="+mj-cs"/>
            </a:endParaRPr>
          </a:p>
        </p:txBody>
      </p:sp>
      <p:sp>
        <p:nvSpPr>
          <p:cNvPr id="8" name="Text Box 2"/>
          <p:cNvSpPr txBox="1">
            <a:spLocks noChangeArrowheads="1"/>
          </p:cNvSpPr>
          <p:nvPr/>
        </p:nvSpPr>
        <p:spPr bwMode="auto">
          <a:xfrm rot="20498264">
            <a:off x="3294015" y="3606654"/>
            <a:ext cx="1673225" cy="381000"/>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bg1"/>
                </a:solidFill>
                <a:effectLst/>
                <a:latin typeface="Arial" pitchFamily="34" charset="0"/>
                <a:ea typeface="Arial" pitchFamily="34" charset="0"/>
                <a:cs typeface="+mj-cs"/>
              </a:rPr>
              <a:t>رشد</a:t>
            </a:r>
            <a:r>
              <a:rPr kumimoji="0" lang="fa-IR" sz="2000" b="0" i="0" u="none" strike="noStrike" cap="none" normalizeH="0" dirty="0" smtClean="0">
                <a:ln>
                  <a:noFill/>
                </a:ln>
                <a:solidFill>
                  <a:schemeClr val="bg1"/>
                </a:solidFill>
                <a:effectLst/>
                <a:latin typeface="Arial" pitchFamily="34" charset="0"/>
                <a:ea typeface="Arial" pitchFamily="34" charset="0"/>
                <a:cs typeface="+mj-cs"/>
              </a:rPr>
              <a:t> سرسام آور</a:t>
            </a:r>
            <a:endParaRPr kumimoji="0" lang="en-US" sz="2000" b="0" i="0" u="none" strike="noStrike" cap="none" normalizeH="0" baseline="0" dirty="0" smtClean="0">
              <a:ln>
                <a:noFill/>
              </a:ln>
              <a:solidFill>
                <a:schemeClr val="bg1"/>
              </a:solidFill>
              <a:effectLst/>
              <a:latin typeface="Arial" pitchFamily="34" charset="0"/>
              <a:cs typeface="+mj-cs"/>
            </a:endParaRPr>
          </a:p>
        </p:txBody>
      </p:sp>
      <p:sp>
        <p:nvSpPr>
          <p:cNvPr id="9" name="Text Box 2"/>
          <p:cNvSpPr txBox="1">
            <a:spLocks noChangeArrowheads="1"/>
          </p:cNvSpPr>
          <p:nvPr/>
        </p:nvSpPr>
        <p:spPr bwMode="auto">
          <a:xfrm>
            <a:off x="2819400" y="4495800"/>
            <a:ext cx="1676400" cy="457200"/>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a:r>
              <a:rPr lang="ar-SA" sz="2000" dirty="0" smtClean="0">
                <a:solidFill>
                  <a:schemeClr val="bg1"/>
                </a:solidFill>
                <a:cs typeface="+mj-cs"/>
              </a:rPr>
              <a:t>استاد کپی‌برداری</a:t>
            </a:r>
            <a:endParaRPr lang="en-US" sz="2000" dirty="0">
              <a:solidFill>
                <a:schemeClr val="bg1"/>
              </a:solidFill>
              <a:cs typeface="+mj-cs"/>
            </a:endParaRPr>
          </a:p>
        </p:txBody>
      </p:sp>
      <p:sp>
        <p:nvSpPr>
          <p:cNvPr id="10" name="Text Box 8"/>
          <p:cNvSpPr txBox="1">
            <a:spLocks noChangeArrowheads="1"/>
          </p:cNvSpPr>
          <p:nvPr/>
        </p:nvSpPr>
        <p:spPr bwMode="auto">
          <a:xfrm>
            <a:off x="6477000" y="3886200"/>
            <a:ext cx="2087951" cy="381000"/>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a:spcAft>
                <a:spcPts val="1000"/>
              </a:spcAft>
            </a:pPr>
            <a:r>
              <a:rPr lang="fa-IR" sz="2000" dirty="0" smtClean="0">
                <a:solidFill>
                  <a:schemeClr val="bg1"/>
                </a:solidFill>
                <a:cs typeface="+mj-cs"/>
              </a:rPr>
              <a:t>سوپر </a:t>
            </a:r>
            <a:r>
              <a:rPr lang="ar-SA" sz="2000" dirty="0" smtClean="0"/>
              <a:t>کامپیوترها</a:t>
            </a:r>
            <a:endParaRPr lang="en-US" sz="2000" dirty="0" smtClean="0"/>
          </a:p>
          <a:p>
            <a:pPr algn="ctr">
              <a:spcAft>
                <a:spcPts val="1000"/>
              </a:spcAft>
            </a:pPr>
            <a:endParaRPr lang="en-US" sz="2000" dirty="0" smtClean="0">
              <a:solidFill>
                <a:schemeClr val="bg1"/>
              </a:solidFill>
              <a:cs typeface="+mj-cs"/>
            </a:endParaRPr>
          </a:p>
        </p:txBody>
      </p:sp>
      <p:sp>
        <p:nvSpPr>
          <p:cNvPr id="11" name="Text Box 4"/>
          <p:cNvSpPr txBox="1">
            <a:spLocks noChangeArrowheads="1"/>
          </p:cNvSpPr>
          <p:nvPr/>
        </p:nvSpPr>
        <p:spPr bwMode="auto">
          <a:xfrm rot="1204541">
            <a:off x="5426147" y="5588184"/>
            <a:ext cx="2004211" cy="44767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a:r>
              <a:rPr lang="ar-SA" sz="2000" dirty="0" smtClean="0">
                <a:solidFill>
                  <a:schemeClr val="bg1"/>
                </a:solidFill>
                <a:cs typeface="+mj-cs"/>
              </a:rPr>
              <a:t>پرکار و کم مصرف</a:t>
            </a:r>
            <a:endParaRPr lang="en-US" sz="2000" dirty="0">
              <a:solidFill>
                <a:schemeClr val="bg1"/>
              </a:solidFill>
              <a:cs typeface="+mj-cs"/>
            </a:endParaRPr>
          </a:p>
        </p:txBody>
      </p:sp>
      <p:sp>
        <p:nvSpPr>
          <p:cNvPr id="12" name="Text Box 4"/>
          <p:cNvSpPr txBox="1">
            <a:spLocks noChangeArrowheads="1"/>
          </p:cNvSpPr>
          <p:nvPr/>
        </p:nvSpPr>
        <p:spPr bwMode="auto">
          <a:xfrm rot="21072488">
            <a:off x="2457935" y="5446106"/>
            <a:ext cx="2498407" cy="44767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a:r>
              <a:rPr lang="fa-IR" sz="2000" dirty="0" smtClean="0">
                <a:solidFill>
                  <a:schemeClr val="bg1"/>
                </a:solidFill>
                <a:cs typeface="+mj-cs"/>
              </a:rPr>
              <a:t>دولت بزرگ، اقتصاد بزرگ</a:t>
            </a:r>
            <a:endParaRPr lang="en-US" sz="2000" dirty="0">
              <a:solidFill>
                <a:schemeClr val="bg1"/>
              </a:solidFill>
              <a:cs typeface="+mj-cs"/>
            </a:endParaRPr>
          </a:p>
        </p:txBody>
      </p:sp>
      <p:sp>
        <p:nvSpPr>
          <p:cNvPr id="13" name="Text Box 2"/>
          <p:cNvSpPr txBox="1">
            <a:spLocks noChangeArrowheads="1"/>
          </p:cNvSpPr>
          <p:nvPr/>
        </p:nvSpPr>
        <p:spPr bwMode="auto">
          <a:xfrm rot="20861228">
            <a:off x="5959241" y="4788179"/>
            <a:ext cx="2790421" cy="44767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bg1"/>
                </a:solidFill>
                <a:effectLst/>
                <a:latin typeface="Arial" pitchFamily="34" charset="0"/>
                <a:ea typeface="Arial" pitchFamily="34" charset="0"/>
                <a:cs typeface="+mj-cs"/>
              </a:rPr>
              <a:t>تأسیسات زیربنایی</a:t>
            </a:r>
            <a:r>
              <a:rPr kumimoji="0" lang="fa-IR" sz="2000" b="0" i="0" u="none" strike="noStrike" cap="none" normalizeH="0" dirty="0" smtClean="0">
                <a:ln>
                  <a:noFill/>
                </a:ln>
                <a:solidFill>
                  <a:schemeClr val="bg1"/>
                </a:solidFill>
                <a:effectLst/>
                <a:latin typeface="Arial" pitchFamily="34" charset="0"/>
                <a:ea typeface="Arial" pitchFamily="34" charset="0"/>
                <a:cs typeface="+mj-cs"/>
              </a:rPr>
              <a:t> درجه یک</a:t>
            </a:r>
            <a:endParaRPr kumimoji="0" lang="en-US" sz="2000" b="0" i="0" u="none" strike="noStrike" cap="none" normalizeH="0" baseline="0" dirty="0" smtClean="0">
              <a:ln>
                <a:noFill/>
              </a:ln>
              <a:solidFill>
                <a:schemeClr val="bg1"/>
              </a:solidFill>
              <a:effectLst/>
              <a:latin typeface="Arial" pitchFamily="34" charset="0"/>
              <a:cs typeface="+mj-cs"/>
            </a:endParaRPr>
          </a:p>
        </p:txBody>
      </p:sp>
      <p:sp>
        <p:nvSpPr>
          <p:cNvPr id="14" name="Text Box 4"/>
          <p:cNvSpPr txBox="1">
            <a:spLocks noChangeArrowheads="1"/>
          </p:cNvSpPr>
          <p:nvPr/>
        </p:nvSpPr>
        <p:spPr bwMode="auto">
          <a:xfrm rot="20053027">
            <a:off x="-431127" y="5194127"/>
            <a:ext cx="2963067" cy="44767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a:r>
              <a:rPr lang="ar-SA" sz="2000" dirty="0" smtClean="0"/>
              <a:t>سرمایه‌گذاری عظیم در خارج</a:t>
            </a:r>
            <a:endParaRPr lang="en-US" sz="2000" dirty="0"/>
          </a:p>
        </p:txBody>
      </p:sp>
      <p:sp>
        <p:nvSpPr>
          <p:cNvPr id="15" name="Text Box 4"/>
          <p:cNvSpPr txBox="1">
            <a:spLocks noChangeArrowheads="1"/>
          </p:cNvSpPr>
          <p:nvPr/>
        </p:nvSpPr>
        <p:spPr bwMode="auto">
          <a:xfrm rot="21416481">
            <a:off x="3806096" y="6074918"/>
            <a:ext cx="2170280" cy="44767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a:r>
              <a:rPr lang="ar-SA" sz="2000" dirty="0" smtClean="0"/>
              <a:t>رشد شهرنشینی</a:t>
            </a:r>
            <a:endParaRPr lang="en-US" sz="2000" dirty="0"/>
          </a:p>
        </p:txBody>
      </p:sp>
      <p:sp>
        <p:nvSpPr>
          <p:cNvPr id="16" name="Text Box 2"/>
          <p:cNvSpPr txBox="1">
            <a:spLocks noChangeArrowheads="1"/>
          </p:cNvSpPr>
          <p:nvPr/>
        </p:nvSpPr>
        <p:spPr bwMode="auto">
          <a:xfrm rot="762011">
            <a:off x="5734854" y="2844124"/>
            <a:ext cx="2424124" cy="44767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bg1"/>
                </a:solidFill>
                <a:effectLst/>
                <a:latin typeface="Arial" pitchFamily="34" charset="0"/>
                <a:ea typeface="Arial" pitchFamily="34" charset="0"/>
                <a:cs typeface="+mj-cs"/>
              </a:rPr>
              <a:t>فراسوی توسعه</a:t>
            </a:r>
            <a:endParaRPr kumimoji="0" lang="en-US" sz="2000" b="0" i="0" u="none" strike="noStrike" cap="none" normalizeH="0" baseline="0" dirty="0" smtClean="0">
              <a:ln>
                <a:noFill/>
              </a:ln>
              <a:solidFill>
                <a:schemeClr val="bg1"/>
              </a:solidFill>
              <a:effectLst/>
              <a:latin typeface="Arial" pitchFamily="34" charset="0"/>
              <a:cs typeface="+mj-cs"/>
            </a:endParaRPr>
          </a:p>
        </p:txBody>
      </p:sp>
      <p:sp>
        <p:nvSpPr>
          <p:cNvPr id="17" name="Text Box 11"/>
          <p:cNvSpPr txBox="1">
            <a:spLocks noChangeArrowheads="1"/>
          </p:cNvSpPr>
          <p:nvPr/>
        </p:nvSpPr>
        <p:spPr bwMode="auto">
          <a:xfrm rot="667818">
            <a:off x="-15485" y="2652591"/>
            <a:ext cx="2471391" cy="427038"/>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a:r>
              <a:rPr lang="ar-SA" sz="2000" dirty="0" smtClean="0"/>
              <a:t>تراز تجاری مثبت فزاینده</a:t>
            </a:r>
            <a:endParaRPr lang="en-US" sz="2000" dirty="0"/>
          </a:p>
        </p:txBody>
      </p:sp>
      <p:sp>
        <p:nvSpPr>
          <p:cNvPr id="18" name="Text Box 11"/>
          <p:cNvSpPr txBox="1">
            <a:spLocks noChangeArrowheads="1"/>
          </p:cNvSpPr>
          <p:nvPr/>
        </p:nvSpPr>
        <p:spPr bwMode="auto">
          <a:xfrm rot="652813">
            <a:off x="3041772" y="1449064"/>
            <a:ext cx="2229778" cy="427038"/>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a:r>
              <a:rPr lang="ar-SA" sz="2000" dirty="0" smtClean="0"/>
              <a:t>مازاد ارزهای خارجی</a:t>
            </a:r>
            <a:endParaRPr lang="en-US" sz="2000" dirty="0"/>
          </a:p>
        </p:txBody>
      </p:sp>
      <p:sp>
        <p:nvSpPr>
          <p:cNvPr id="19" name="Text Box 4"/>
          <p:cNvSpPr txBox="1">
            <a:spLocks noChangeArrowheads="1"/>
          </p:cNvSpPr>
          <p:nvPr/>
        </p:nvSpPr>
        <p:spPr bwMode="auto">
          <a:xfrm rot="19785027">
            <a:off x="-119352" y="4257304"/>
            <a:ext cx="3409435" cy="44767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algn="r"/>
            <a:r>
              <a:rPr lang="ar-SA" sz="2000" dirty="0" smtClean="0"/>
              <a:t>سرمایه‌گذاری عظیم خارجی در افریقا</a:t>
            </a:r>
            <a:endParaRPr lang="en-US" sz="2000" dirty="0"/>
          </a:p>
        </p:txBody>
      </p:sp>
      <p:sp>
        <p:nvSpPr>
          <p:cNvPr id="20" name="Text Box 8"/>
          <p:cNvSpPr txBox="1">
            <a:spLocks noChangeArrowheads="1"/>
          </p:cNvSpPr>
          <p:nvPr/>
        </p:nvSpPr>
        <p:spPr bwMode="auto">
          <a:xfrm rot="1334435">
            <a:off x="4794466" y="4146007"/>
            <a:ext cx="2252852" cy="381000"/>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r>
              <a:rPr lang="ar-SA" sz="2000" dirty="0" smtClean="0"/>
              <a:t>شهرهای میلیونی جدید</a:t>
            </a:r>
            <a:endParaRPr lang="en-US" sz="2000" dirty="0" smtClean="0"/>
          </a:p>
          <a:p>
            <a:pPr algn="ctr">
              <a:spcAft>
                <a:spcPts val="1000"/>
              </a:spcAft>
            </a:pPr>
            <a:endParaRPr lang="en-US" sz="2000" dirty="0" smtClean="0">
              <a:solidFill>
                <a:schemeClr val="bg1"/>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par>
                                <p:cTn id="37" presetID="37"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900" decel="100000" fill="hold"/>
                                        <p:tgtEl>
                                          <p:spTgt spid="7"/>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43" presetID="5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770" decel="100000"/>
                                        <p:tgtEl>
                                          <p:spTgt spid="8"/>
                                        </p:tgtEl>
                                      </p:cBhvr>
                                    </p:animEffect>
                                    <p:animScale>
                                      <p:cBhvr>
                                        <p:cTn id="46" dur="770" decel="100000"/>
                                        <p:tgtEl>
                                          <p:spTgt spid="8"/>
                                        </p:tgtEl>
                                      </p:cBhvr>
                                      <p:from x="10000" y="10000"/>
                                      <p:to x="200000" y="450000"/>
                                    </p:animScale>
                                    <p:animScale>
                                      <p:cBhvr>
                                        <p:cTn id="47" dur="1230" accel="100000" fill="hold">
                                          <p:stCondLst>
                                            <p:cond delay="770"/>
                                          </p:stCondLst>
                                        </p:cTn>
                                        <p:tgtEl>
                                          <p:spTgt spid="8"/>
                                        </p:tgtEl>
                                      </p:cBhvr>
                                      <p:from x="200000" y="450000"/>
                                      <p:to x="100000" y="100000"/>
                                    </p:animScale>
                                    <p:set>
                                      <p:cBhvr>
                                        <p:cTn id="48" dur="770" fill="hold"/>
                                        <p:tgtEl>
                                          <p:spTgt spid="8"/>
                                        </p:tgtEl>
                                        <p:attrNameLst>
                                          <p:attrName>ppt_x</p:attrName>
                                        </p:attrNameLst>
                                      </p:cBhvr>
                                      <p:to>
                                        <p:strVal val="(0.5)"/>
                                      </p:to>
                                    </p:set>
                                    <p:anim from="(0.5)" to="(#ppt_x)" calcmode="lin" valueType="num">
                                      <p:cBhvr>
                                        <p:cTn id="49" dur="1230" accel="100000" fill="hold">
                                          <p:stCondLst>
                                            <p:cond delay="770"/>
                                          </p:stCondLst>
                                        </p:cTn>
                                        <p:tgtEl>
                                          <p:spTgt spid="8"/>
                                        </p:tgtEl>
                                        <p:attrNameLst>
                                          <p:attrName>ppt_x</p:attrName>
                                        </p:attrNameLst>
                                      </p:cBhvr>
                                    </p:anim>
                                    <p:set>
                                      <p:cBhvr>
                                        <p:cTn id="50" dur="770" fill="hold"/>
                                        <p:tgtEl>
                                          <p:spTgt spid="8"/>
                                        </p:tgtEl>
                                        <p:attrNameLst>
                                          <p:attrName>ppt_y</p:attrName>
                                        </p:attrNameLst>
                                      </p:cBhvr>
                                      <p:to>
                                        <p:strVal val="(#ppt_y+0.4)"/>
                                      </p:to>
                                    </p:set>
                                    <p:anim from="(#ppt_y+0.4)" to="(#ppt_y)" calcmode="lin" valueType="num">
                                      <p:cBhvr>
                                        <p:cTn id="51" dur="1230" accel="100000" fill="hold">
                                          <p:stCondLst>
                                            <p:cond delay="770"/>
                                          </p:stCondLst>
                                        </p:cTn>
                                        <p:tgtEl>
                                          <p:spTgt spid="8"/>
                                        </p:tgtEl>
                                        <p:attrNameLst>
                                          <p:attrName>ppt_y</p:attrName>
                                        </p:attrNameLst>
                                      </p:cBhvr>
                                    </p:anim>
                                  </p:childTnLst>
                                </p:cTn>
                              </p:par>
                              <p:par>
                                <p:cTn id="52" presetID="51" presetClass="entr" presetSubtype="0" fill="hold" grpId="0"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770" decel="100000"/>
                                        <p:tgtEl>
                                          <p:spTgt spid="9"/>
                                        </p:tgtEl>
                                      </p:cBhvr>
                                    </p:animEffect>
                                    <p:animScale>
                                      <p:cBhvr>
                                        <p:cTn id="55" dur="770" decel="100000"/>
                                        <p:tgtEl>
                                          <p:spTgt spid="9"/>
                                        </p:tgtEl>
                                      </p:cBhvr>
                                      <p:from x="10000" y="10000"/>
                                      <p:to x="200000" y="450000"/>
                                    </p:animScale>
                                    <p:animScale>
                                      <p:cBhvr>
                                        <p:cTn id="56" dur="1230" accel="100000" fill="hold">
                                          <p:stCondLst>
                                            <p:cond delay="770"/>
                                          </p:stCondLst>
                                        </p:cTn>
                                        <p:tgtEl>
                                          <p:spTgt spid="9"/>
                                        </p:tgtEl>
                                      </p:cBhvr>
                                      <p:from x="200000" y="450000"/>
                                      <p:to x="100000" y="100000"/>
                                    </p:animScale>
                                    <p:set>
                                      <p:cBhvr>
                                        <p:cTn id="57" dur="770" fill="hold"/>
                                        <p:tgtEl>
                                          <p:spTgt spid="9"/>
                                        </p:tgtEl>
                                        <p:attrNameLst>
                                          <p:attrName>ppt_x</p:attrName>
                                        </p:attrNameLst>
                                      </p:cBhvr>
                                      <p:to>
                                        <p:strVal val="(0.5)"/>
                                      </p:to>
                                    </p:set>
                                    <p:anim from="(0.5)" to="(#ppt_x)" calcmode="lin" valueType="num">
                                      <p:cBhvr>
                                        <p:cTn id="58" dur="1230" accel="100000" fill="hold">
                                          <p:stCondLst>
                                            <p:cond delay="770"/>
                                          </p:stCondLst>
                                        </p:cTn>
                                        <p:tgtEl>
                                          <p:spTgt spid="9"/>
                                        </p:tgtEl>
                                        <p:attrNameLst>
                                          <p:attrName>ppt_x</p:attrName>
                                        </p:attrNameLst>
                                      </p:cBhvr>
                                    </p:anim>
                                    <p:set>
                                      <p:cBhvr>
                                        <p:cTn id="59" dur="770" fill="hold"/>
                                        <p:tgtEl>
                                          <p:spTgt spid="9"/>
                                        </p:tgtEl>
                                        <p:attrNameLst>
                                          <p:attrName>ppt_y</p:attrName>
                                        </p:attrNameLst>
                                      </p:cBhvr>
                                      <p:to>
                                        <p:strVal val="(#ppt_y+0.4)"/>
                                      </p:to>
                                    </p:set>
                                    <p:anim from="(#ppt_y+0.4)" to="(#ppt_y)" calcmode="lin" valueType="num">
                                      <p:cBhvr>
                                        <p:cTn id="60" dur="1230" accel="100000" fill="hold">
                                          <p:stCondLst>
                                            <p:cond delay="770"/>
                                          </p:stCondLst>
                                        </p:cTn>
                                        <p:tgtEl>
                                          <p:spTgt spid="9"/>
                                        </p:tgtEl>
                                        <p:attrNameLst>
                                          <p:attrName>ppt_y</p:attrName>
                                        </p:attrNameLst>
                                      </p:cBhvr>
                                    </p:anim>
                                  </p:childTnLst>
                                </p:cTn>
                              </p:par>
                              <p:par>
                                <p:cTn id="61" presetID="51" presetClass="entr" presetSubtype="0"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770" decel="100000"/>
                                        <p:tgtEl>
                                          <p:spTgt spid="10"/>
                                        </p:tgtEl>
                                      </p:cBhvr>
                                    </p:animEffect>
                                    <p:animScale>
                                      <p:cBhvr>
                                        <p:cTn id="64" dur="770" decel="100000"/>
                                        <p:tgtEl>
                                          <p:spTgt spid="10"/>
                                        </p:tgtEl>
                                      </p:cBhvr>
                                      <p:from x="10000" y="10000"/>
                                      <p:to x="200000" y="450000"/>
                                    </p:animScale>
                                    <p:animScale>
                                      <p:cBhvr>
                                        <p:cTn id="65" dur="1230" accel="100000" fill="hold">
                                          <p:stCondLst>
                                            <p:cond delay="770"/>
                                          </p:stCondLst>
                                        </p:cTn>
                                        <p:tgtEl>
                                          <p:spTgt spid="10"/>
                                        </p:tgtEl>
                                      </p:cBhvr>
                                      <p:from x="200000" y="450000"/>
                                      <p:to x="100000" y="100000"/>
                                    </p:animScale>
                                    <p:set>
                                      <p:cBhvr>
                                        <p:cTn id="66" dur="770" fill="hold"/>
                                        <p:tgtEl>
                                          <p:spTgt spid="10"/>
                                        </p:tgtEl>
                                        <p:attrNameLst>
                                          <p:attrName>ppt_x</p:attrName>
                                        </p:attrNameLst>
                                      </p:cBhvr>
                                      <p:to>
                                        <p:strVal val="(0.5)"/>
                                      </p:to>
                                    </p:set>
                                    <p:anim from="(0.5)" to="(#ppt_x)" calcmode="lin" valueType="num">
                                      <p:cBhvr>
                                        <p:cTn id="67" dur="1230" accel="100000" fill="hold">
                                          <p:stCondLst>
                                            <p:cond delay="770"/>
                                          </p:stCondLst>
                                        </p:cTn>
                                        <p:tgtEl>
                                          <p:spTgt spid="10"/>
                                        </p:tgtEl>
                                        <p:attrNameLst>
                                          <p:attrName>ppt_x</p:attrName>
                                        </p:attrNameLst>
                                      </p:cBhvr>
                                    </p:anim>
                                    <p:set>
                                      <p:cBhvr>
                                        <p:cTn id="68" dur="770" fill="hold"/>
                                        <p:tgtEl>
                                          <p:spTgt spid="10"/>
                                        </p:tgtEl>
                                        <p:attrNameLst>
                                          <p:attrName>ppt_y</p:attrName>
                                        </p:attrNameLst>
                                      </p:cBhvr>
                                      <p:to>
                                        <p:strVal val="(#ppt_y+0.4)"/>
                                      </p:to>
                                    </p:set>
                                    <p:anim from="(#ppt_y+0.4)" to="(#ppt_y)" calcmode="lin" valueType="num">
                                      <p:cBhvr>
                                        <p:cTn id="69" dur="1230" accel="100000" fill="hold">
                                          <p:stCondLst>
                                            <p:cond delay="770"/>
                                          </p:stCondLst>
                                        </p:cTn>
                                        <p:tgtEl>
                                          <p:spTgt spid="10"/>
                                        </p:tgtEl>
                                        <p:attrNameLst>
                                          <p:attrName>ppt_y</p:attrName>
                                        </p:attrNameLst>
                                      </p:cBhvr>
                                    </p:anim>
                                  </p:childTnLst>
                                </p:cTn>
                              </p:par>
                              <p:par>
                                <p:cTn id="70" presetID="26" presetClass="entr" presetSubtype="0" fill="hold" grpId="0" nodeType="with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wipe(down)">
                                      <p:cBhvr>
                                        <p:cTn id="72" dur="580">
                                          <p:stCondLst>
                                            <p:cond delay="0"/>
                                          </p:stCondLst>
                                        </p:cTn>
                                        <p:tgtEl>
                                          <p:spTgt spid="11"/>
                                        </p:tgtEl>
                                      </p:cBhvr>
                                    </p:animEffect>
                                    <p:anim calcmode="lin" valueType="num">
                                      <p:cBhvr>
                                        <p:cTn id="7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8" dur="26">
                                          <p:stCondLst>
                                            <p:cond delay="650"/>
                                          </p:stCondLst>
                                        </p:cTn>
                                        <p:tgtEl>
                                          <p:spTgt spid="11"/>
                                        </p:tgtEl>
                                      </p:cBhvr>
                                      <p:to x="100000" y="60000"/>
                                    </p:animScale>
                                    <p:animScale>
                                      <p:cBhvr>
                                        <p:cTn id="79" dur="166" decel="50000">
                                          <p:stCondLst>
                                            <p:cond delay="676"/>
                                          </p:stCondLst>
                                        </p:cTn>
                                        <p:tgtEl>
                                          <p:spTgt spid="11"/>
                                        </p:tgtEl>
                                      </p:cBhvr>
                                      <p:to x="100000" y="100000"/>
                                    </p:animScale>
                                    <p:animScale>
                                      <p:cBhvr>
                                        <p:cTn id="80" dur="26">
                                          <p:stCondLst>
                                            <p:cond delay="1312"/>
                                          </p:stCondLst>
                                        </p:cTn>
                                        <p:tgtEl>
                                          <p:spTgt spid="11"/>
                                        </p:tgtEl>
                                      </p:cBhvr>
                                      <p:to x="100000" y="80000"/>
                                    </p:animScale>
                                    <p:animScale>
                                      <p:cBhvr>
                                        <p:cTn id="81" dur="166" decel="50000">
                                          <p:stCondLst>
                                            <p:cond delay="1338"/>
                                          </p:stCondLst>
                                        </p:cTn>
                                        <p:tgtEl>
                                          <p:spTgt spid="11"/>
                                        </p:tgtEl>
                                      </p:cBhvr>
                                      <p:to x="100000" y="100000"/>
                                    </p:animScale>
                                    <p:animScale>
                                      <p:cBhvr>
                                        <p:cTn id="82" dur="26">
                                          <p:stCondLst>
                                            <p:cond delay="1642"/>
                                          </p:stCondLst>
                                        </p:cTn>
                                        <p:tgtEl>
                                          <p:spTgt spid="11"/>
                                        </p:tgtEl>
                                      </p:cBhvr>
                                      <p:to x="100000" y="90000"/>
                                    </p:animScale>
                                    <p:animScale>
                                      <p:cBhvr>
                                        <p:cTn id="83" dur="166" decel="50000">
                                          <p:stCondLst>
                                            <p:cond delay="1668"/>
                                          </p:stCondLst>
                                        </p:cTn>
                                        <p:tgtEl>
                                          <p:spTgt spid="11"/>
                                        </p:tgtEl>
                                      </p:cBhvr>
                                      <p:to x="100000" y="100000"/>
                                    </p:animScale>
                                    <p:animScale>
                                      <p:cBhvr>
                                        <p:cTn id="84" dur="26">
                                          <p:stCondLst>
                                            <p:cond delay="1808"/>
                                          </p:stCondLst>
                                        </p:cTn>
                                        <p:tgtEl>
                                          <p:spTgt spid="11"/>
                                        </p:tgtEl>
                                      </p:cBhvr>
                                      <p:to x="100000" y="95000"/>
                                    </p:animScale>
                                    <p:animScale>
                                      <p:cBhvr>
                                        <p:cTn id="85" dur="166" decel="50000">
                                          <p:stCondLst>
                                            <p:cond delay="1834"/>
                                          </p:stCondLst>
                                        </p:cTn>
                                        <p:tgtEl>
                                          <p:spTgt spid="11"/>
                                        </p:tgtEl>
                                      </p:cBhvr>
                                      <p:to x="100000" y="100000"/>
                                    </p:animScale>
                                  </p:childTnLst>
                                </p:cTn>
                              </p:par>
                              <p:par>
                                <p:cTn id="86" presetID="26" presetClass="entr" presetSubtype="0" fill="hold" grpId="0" nodeType="withEffect">
                                  <p:stCondLst>
                                    <p:cond delay="0"/>
                                  </p:stCondLst>
                                  <p:childTnLst>
                                    <p:set>
                                      <p:cBhvr>
                                        <p:cTn id="87" dur="1" fill="hold">
                                          <p:stCondLst>
                                            <p:cond delay="0"/>
                                          </p:stCondLst>
                                        </p:cTn>
                                        <p:tgtEl>
                                          <p:spTgt spid="12"/>
                                        </p:tgtEl>
                                        <p:attrNameLst>
                                          <p:attrName>style.visibility</p:attrName>
                                        </p:attrNameLst>
                                      </p:cBhvr>
                                      <p:to>
                                        <p:strVal val="visible"/>
                                      </p:to>
                                    </p:set>
                                    <p:animEffect transition="in" filter="wipe(down)">
                                      <p:cBhvr>
                                        <p:cTn id="88" dur="580">
                                          <p:stCondLst>
                                            <p:cond delay="0"/>
                                          </p:stCondLst>
                                        </p:cTn>
                                        <p:tgtEl>
                                          <p:spTgt spid="12"/>
                                        </p:tgtEl>
                                      </p:cBhvr>
                                    </p:animEffect>
                                    <p:anim calcmode="lin" valueType="num">
                                      <p:cBhvr>
                                        <p:cTn id="8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4" dur="26">
                                          <p:stCondLst>
                                            <p:cond delay="650"/>
                                          </p:stCondLst>
                                        </p:cTn>
                                        <p:tgtEl>
                                          <p:spTgt spid="12"/>
                                        </p:tgtEl>
                                      </p:cBhvr>
                                      <p:to x="100000" y="60000"/>
                                    </p:animScale>
                                    <p:animScale>
                                      <p:cBhvr>
                                        <p:cTn id="95" dur="166" decel="50000">
                                          <p:stCondLst>
                                            <p:cond delay="676"/>
                                          </p:stCondLst>
                                        </p:cTn>
                                        <p:tgtEl>
                                          <p:spTgt spid="12"/>
                                        </p:tgtEl>
                                      </p:cBhvr>
                                      <p:to x="100000" y="100000"/>
                                    </p:animScale>
                                    <p:animScale>
                                      <p:cBhvr>
                                        <p:cTn id="96" dur="26">
                                          <p:stCondLst>
                                            <p:cond delay="1312"/>
                                          </p:stCondLst>
                                        </p:cTn>
                                        <p:tgtEl>
                                          <p:spTgt spid="12"/>
                                        </p:tgtEl>
                                      </p:cBhvr>
                                      <p:to x="100000" y="80000"/>
                                    </p:animScale>
                                    <p:animScale>
                                      <p:cBhvr>
                                        <p:cTn id="97" dur="166" decel="50000">
                                          <p:stCondLst>
                                            <p:cond delay="1338"/>
                                          </p:stCondLst>
                                        </p:cTn>
                                        <p:tgtEl>
                                          <p:spTgt spid="12"/>
                                        </p:tgtEl>
                                      </p:cBhvr>
                                      <p:to x="100000" y="100000"/>
                                    </p:animScale>
                                    <p:animScale>
                                      <p:cBhvr>
                                        <p:cTn id="98" dur="26">
                                          <p:stCondLst>
                                            <p:cond delay="1642"/>
                                          </p:stCondLst>
                                        </p:cTn>
                                        <p:tgtEl>
                                          <p:spTgt spid="12"/>
                                        </p:tgtEl>
                                      </p:cBhvr>
                                      <p:to x="100000" y="90000"/>
                                    </p:animScale>
                                    <p:animScale>
                                      <p:cBhvr>
                                        <p:cTn id="99" dur="166" decel="50000">
                                          <p:stCondLst>
                                            <p:cond delay="1668"/>
                                          </p:stCondLst>
                                        </p:cTn>
                                        <p:tgtEl>
                                          <p:spTgt spid="12"/>
                                        </p:tgtEl>
                                      </p:cBhvr>
                                      <p:to x="100000" y="100000"/>
                                    </p:animScale>
                                    <p:animScale>
                                      <p:cBhvr>
                                        <p:cTn id="100" dur="26">
                                          <p:stCondLst>
                                            <p:cond delay="1808"/>
                                          </p:stCondLst>
                                        </p:cTn>
                                        <p:tgtEl>
                                          <p:spTgt spid="12"/>
                                        </p:tgtEl>
                                      </p:cBhvr>
                                      <p:to x="100000" y="95000"/>
                                    </p:animScale>
                                    <p:animScale>
                                      <p:cBhvr>
                                        <p:cTn id="101" dur="166" decel="50000">
                                          <p:stCondLst>
                                            <p:cond delay="1834"/>
                                          </p:stCondLst>
                                        </p:cTn>
                                        <p:tgtEl>
                                          <p:spTgt spid="12"/>
                                        </p:tgtEl>
                                      </p:cBhvr>
                                      <p:to x="100000" y="100000"/>
                                    </p:animScale>
                                  </p:childTnLst>
                                </p:cTn>
                              </p:par>
                              <p:par>
                                <p:cTn id="102" presetID="26" presetClass="entr" presetSubtype="0" fill="hold" grpId="0" nodeType="with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down)">
                                      <p:cBhvr>
                                        <p:cTn id="104" dur="580">
                                          <p:stCondLst>
                                            <p:cond delay="0"/>
                                          </p:stCondLst>
                                        </p:cTn>
                                        <p:tgtEl>
                                          <p:spTgt spid="13"/>
                                        </p:tgtEl>
                                      </p:cBhvr>
                                    </p:animEffect>
                                    <p:anim calcmode="lin" valueType="num">
                                      <p:cBhvr>
                                        <p:cTn id="10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10" dur="26">
                                          <p:stCondLst>
                                            <p:cond delay="650"/>
                                          </p:stCondLst>
                                        </p:cTn>
                                        <p:tgtEl>
                                          <p:spTgt spid="13"/>
                                        </p:tgtEl>
                                      </p:cBhvr>
                                      <p:to x="100000" y="60000"/>
                                    </p:animScale>
                                    <p:animScale>
                                      <p:cBhvr>
                                        <p:cTn id="111" dur="166" decel="50000">
                                          <p:stCondLst>
                                            <p:cond delay="676"/>
                                          </p:stCondLst>
                                        </p:cTn>
                                        <p:tgtEl>
                                          <p:spTgt spid="13"/>
                                        </p:tgtEl>
                                      </p:cBhvr>
                                      <p:to x="100000" y="100000"/>
                                    </p:animScale>
                                    <p:animScale>
                                      <p:cBhvr>
                                        <p:cTn id="112" dur="26">
                                          <p:stCondLst>
                                            <p:cond delay="1312"/>
                                          </p:stCondLst>
                                        </p:cTn>
                                        <p:tgtEl>
                                          <p:spTgt spid="13"/>
                                        </p:tgtEl>
                                      </p:cBhvr>
                                      <p:to x="100000" y="80000"/>
                                    </p:animScale>
                                    <p:animScale>
                                      <p:cBhvr>
                                        <p:cTn id="113" dur="166" decel="50000">
                                          <p:stCondLst>
                                            <p:cond delay="1338"/>
                                          </p:stCondLst>
                                        </p:cTn>
                                        <p:tgtEl>
                                          <p:spTgt spid="13"/>
                                        </p:tgtEl>
                                      </p:cBhvr>
                                      <p:to x="100000" y="100000"/>
                                    </p:animScale>
                                    <p:animScale>
                                      <p:cBhvr>
                                        <p:cTn id="114" dur="26">
                                          <p:stCondLst>
                                            <p:cond delay="1642"/>
                                          </p:stCondLst>
                                        </p:cTn>
                                        <p:tgtEl>
                                          <p:spTgt spid="13"/>
                                        </p:tgtEl>
                                      </p:cBhvr>
                                      <p:to x="100000" y="90000"/>
                                    </p:animScale>
                                    <p:animScale>
                                      <p:cBhvr>
                                        <p:cTn id="115" dur="166" decel="50000">
                                          <p:stCondLst>
                                            <p:cond delay="1668"/>
                                          </p:stCondLst>
                                        </p:cTn>
                                        <p:tgtEl>
                                          <p:spTgt spid="13"/>
                                        </p:tgtEl>
                                      </p:cBhvr>
                                      <p:to x="100000" y="100000"/>
                                    </p:animScale>
                                    <p:animScale>
                                      <p:cBhvr>
                                        <p:cTn id="116" dur="26">
                                          <p:stCondLst>
                                            <p:cond delay="1808"/>
                                          </p:stCondLst>
                                        </p:cTn>
                                        <p:tgtEl>
                                          <p:spTgt spid="13"/>
                                        </p:tgtEl>
                                      </p:cBhvr>
                                      <p:to x="100000" y="95000"/>
                                    </p:animScale>
                                    <p:animScale>
                                      <p:cBhvr>
                                        <p:cTn id="117" dur="166" decel="50000">
                                          <p:stCondLst>
                                            <p:cond delay="1834"/>
                                          </p:stCondLst>
                                        </p:cTn>
                                        <p:tgtEl>
                                          <p:spTgt spid="13"/>
                                        </p:tgtEl>
                                      </p:cBhvr>
                                      <p:to x="100000" y="100000"/>
                                    </p:animScale>
                                  </p:childTnLst>
                                </p:cTn>
                              </p:par>
                              <p:par>
                                <p:cTn id="118" presetID="26" presetClass="entr" presetSubtype="0" fill="hold" grpId="0" nodeType="withEffect">
                                  <p:stCondLst>
                                    <p:cond delay="0"/>
                                  </p:stCondLst>
                                  <p:childTnLst>
                                    <p:set>
                                      <p:cBhvr>
                                        <p:cTn id="119" dur="1" fill="hold">
                                          <p:stCondLst>
                                            <p:cond delay="0"/>
                                          </p:stCondLst>
                                        </p:cTn>
                                        <p:tgtEl>
                                          <p:spTgt spid="14"/>
                                        </p:tgtEl>
                                        <p:attrNameLst>
                                          <p:attrName>style.visibility</p:attrName>
                                        </p:attrNameLst>
                                      </p:cBhvr>
                                      <p:to>
                                        <p:strVal val="visible"/>
                                      </p:to>
                                    </p:set>
                                    <p:animEffect transition="in" filter="wipe(down)">
                                      <p:cBhvr>
                                        <p:cTn id="120" dur="580">
                                          <p:stCondLst>
                                            <p:cond delay="0"/>
                                          </p:stCondLst>
                                        </p:cTn>
                                        <p:tgtEl>
                                          <p:spTgt spid="14"/>
                                        </p:tgtEl>
                                      </p:cBhvr>
                                    </p:animEffect>
                                    <p:anim calcmode="lin" valueType="num">
                                      <p:cBhvr>
                                        <p:cTn id="121"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6" dur="26">
                                          <p:stCondLst>
                                            <p:cond delay="650"/>
                                          </p:stCondLst>
                                        </p:cTn>
                                        <p:tgtEl>
                                          <p:spTgt spid="14"/>
                                        </p:tgtEl>
                                      </p:cBhvr>
                                      <p:to x="100000" y="60000"/>
                                    </p:animScale>
                                    <p:animScale>
                                      <p:cBhvr>
                                        <p:cTn id="127" dur="166" decel="50000">
                                          <p:stCondLst>
                                            <p:cond delay="676"/>
                                          </p:stCondLst>
                                        </p:cTn>
                                        <p:tgtEl>
                                          <p:spTgt spid="14"/>
                                        </p:tgtEl>
                                      </p:cBhvr>
                                      <p:to x="100000" y="100000"/>
                                    </p:animScale>
                                    <p:animScale>
                                      <p:cBhvr>
                                        <p:cTn id="128" dur="26">
                                          <p:stCondLst>
                                            <p:cond delay="1312"/>
                                          </p:stCondLst>
                                        </p:cTn>
                                        <p:tgtEl>
                                          <p:spTgt spid="14"/>
                                        </p:tgtEl>
                                      </p:cBhvr>
                                      <p:to x="100000" y="80000"/>
                                    </p:animScale>
                                    <p:animScale>
                                      <p:cBhvr>
                                        <p:cTn id="129" dur="166" decel="50000">
                                          <p:stCondLst>
                                            <p:cond delay="1338"/>
                                          </p:stCondLst>
                                        </p:cTn>
                                        <p:tgtEl>
                                          <p:spTgt spid="14"/>
                                        </p:tgtEl>
                                      </p:cBhvr>
                                      <p:to x="100000" y="100000"/>
                                    </p:animScale>
                                    <p:animScale>
                                      <p:cBhvr>
                                        <p:cTn id="130" dur="26">
                                          <p:stCondLst>
                                            <p:cond delay="1642"/>
                                          </p:stCondLst>
                                        </p:cTn>
                                        <p:tgtEl>
                                          <p:spTgt spid="14"/>
                                        </p:tgtEl>
                                      </p:cBhvr>
                                      <p:to x="100000" y="90000"/>
                                    </p:animScale>
                                    <p:animScale>
                                      <p:cBhvr>
                                        <p:cTn id="131" dur="166" decel="50000">
                                          <p:stCondLst>
                                            <p:cond delay="1668"/>
                                          </p:stCondLst>
                                        </p:cTn>
                                        <p:tgtEl>
                                          <p:spTgt spid="14"/>
                                        </p:tgtEl>
                                      </p:cBhvr>
                                      <p:to x="100000" y="100000"/>
                                    </p:animScale>
                                    <p:animScale>
                                      <p:cBhvr>
                                        <p:cTn id="132" dur="26">
                                          <p:stCondLst>
                                            <p:cond delay="1808"/>
                                          </p:stCondLst>
                                        </p:cTn>
                                        <p:tgtEl>
                                          <p:spTgt spid="14"/>
                                        </p:tgtEl>
                                      </p:cBhvr>
                                      <p:to x="100000" y="95000"/>
                                    </p:animScale>
                                    <p:animScale>
                                      <p:cBhvr>
                                        <p:cTn id="133" dur="166" decel="50000">
                                          <p:stCondLst>
                                            <p:cond delay="1834"/>
                                          </p:stCondLst>
                                        </p:cTn>
                                        <p:tgtEl>
                                          <p:spTgt spid="14"/>
                                        </p:tgtEl>
                                      </p:cBhvr>
                                      <p:to x="100000" y="100000"/>
                                    </p:animScale>
                                  </p:childTnLst>
                                </p:cTn>
                              </p:par>
                              <p:par>
                                <p:cTn id="134" presetID="26" presetClass="entr" presetSubtype="0" fill="hold" grpId="0" nodeType="withEffect">
                                  <p:stCondLst>
                                    <p:cond delay="0"/>
                                  </p:stCondLst>
                                  <p:childTnLst>
                                    <p:set>
                                      <p:cBhvr>
                                        <p:cTn id="135" dur="1" fill="hold">
                                          <p:stCondLst>
                                            <p:cond delay="0"/>
                                          </p:stCondLst>
                                        </p:cTn>
                                        <p:tgtEl>
                                          <p:spTgt spid="15"/>
                                        </p:tgtEl>
                                        <p:attrNameLst>
                                          <p:attrName>style.visibility</p:attrName>
                                        </p:attrNameLst>
                                      </p:cBhvr>
                                      <p:to>
                                        <p:strVal val="visible"/>
                                      </p:to>
                                    </p:set>
                                    <p:animEffect transition="in" filter="wipe(down)">
                                      <p:cBhvr>
                                        <p:cTn id="136" dur="580">
                                          <p:stCondLst>
                                            <p:cond delay="0"/>
                                          </p:stCondLst>
                                        </p:cTn>
                                        <p:tgtEl>
                                          <p:spTgt spid="15"/>
                                        </p:tgtEl>
                                      </p:cBhvr>
                                    </p:animEffect>
                                    <p:anim calcmode="lin" valueType="num">
                                      <p:cBhvr>
                                        <p:cTn id="137"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38"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39"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40"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41"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42" dur="26">
                                          <p:stCondLst>
                                            <p:cond delay="650"/>
                                          </p:stCondLst>
                                        </p:cTn>
                                        <p:tgtEl>
                                          <p:spTgt spid="15"/>
                                        </p:tgtEl>
                                      </p:cBhvr>
                                      <p:to x="100000" y="60000"/>
                                    </p:animScale>
                                    <p:animScale>
                                      <p:cBhvr>
                                        <p:cTn id="143" dur="166" decel="50000">
                                          <p:stCondLst>
                                            <p:cond delay="676"/>
                                          </p:stCondLst>
                                        </p:cTn>
                                        <p:tgtEl>
                                          <p:spTgt spid="15"/>
                                        </p:tgtEl>
                                      </p:cBhvr>
                                      <p:to x="100000" y="100000"/>
                                    </p:animScale>
                                    <p:animScale>
                                      <p:cBhvr>
                                        <p:cTn id="144" dur="26">
                                          <p:stCondLst>
                                            <p:cond delay="1312"/>
                                          </p:stCondLst>
                                        </p:cTn>
                                        <p:tgtEl>
                                          <p:spTgt spid="15"/>
                                        </p:tgtEl>
                                      </p:cBhvr>
                                      <p:to x="100000" y="80000"/>
                                    </p:animScale>
                                    <p:animScale>
                                      <p:cBhvr>
                                        <p:cTn id="145" dur="166" decel="50000">
                                          <p:stCondLst>
                                            <p:cond delay="1338"/>
                                          </p:stCondLst>
                                        </p:cTn>
                                        <p:tgtEl>
                                          <p:spTgt spid="15"/>
                                        </p:tgtEl>
                                      </p:cBhvr>
                                      <p:to x="100000" y="100000"/>
                                    </p:animScale>
                                    <p:animScale>
                                      <p:cBhvr>
                                        <p:cTn id="146" dur="26">
                                          <p:stCondLst>
                                            <p:cond delay="1642"/>
                                          </p:stCondLst>
                                        </p:cTn>
                                        <p:tgtEl>
                                          <p:spTgt spid="15"/>
                                        </p:tgtEl>
                                      </p:cBhvr>
                                      <p:to x="100000" y="90000"/>
                                    </p:animScale>
                                    <p:animScale>
                                      <p:cBhvr>
                                        <p:cTn id="147" dur="166" decel="50000">
                                          <p:stCondLst>
                                            <p:cond delay="1668"/>
                                          </p:stCondLst>
                                        </p:cTn>
                                        <p:tgtEl>
                                          <p:spTgt spid="15"/>
                                        </p:tgtEl>
                                      </p:cBhvr>
                                      <p:to x="100000" y="100000"/>
                                    </p:animScale>
                                    <p:animScale>
                                      <p:cBhvr>
                                        <p:cTn id="148" dur="26">
                                          <p:stCondLst>
                                            <p:cond delay="1808"/>
                                          </p:stCondLst>
                                        </p:cTn>
                                        <p:tgtEl>
                                          <p:spTgt spid="15"/>
                                        </p:tgtEl>
                                      </p:cBhvr>
                                      <p:to x="100000" y="95000"/>
                                    </p:animScale>
                                    <p:animScale>
                                      <p:cBhvr>
                                        <p:cTn id="149" dur="166" decel="50000">
                                          <p:stCondLst>
                                            <p:cond delay="1834"/>
                                          </p:stCondLst>
                                        </p:cTn>
                                        <p:tgtEl>
                                          <p:spTgt spid="15"/>
                                        </p:tgtEl>
                                      </p:cBhvr>
                                      <p:to x="100000" y="100000"/>
                                    </p:animScale>
                                  </p:childTnLst>
                                </p:cTn>
                              </p:par>
                              <p:par>
                                <p:cTn id="150" presetID="26" presetClass="entr" presetSubtype="0" fill="hold" grpId="0" nodeType="with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wipe(down)">
                                      <p:cBhvr>
                                        <p:cTn id="152" dur="580">
                                          <p:stCondLst>
                                            <p:cond delay="0"/>
                                          </p:stCondLst>
                                        </p:cTn>
                                        <p:tgtEl>
                                          <p:spTgt spid="16"/>
                                        </p:tgtEl>
                                      </p:cBhvr>
                                    </p:animEffect>
                                    <p:anim calcmode="lin" valueType="num">
                                      <p:cBhvr>
                                        <p:cTn id="153"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54"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55"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56"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57"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58" dur="26">
                                          <p:stCondLst>
                                            <p:cond delay="650"/>
                                          </p:stCondLst>
                                        </p:cTn>
                                        <p:tgtEl>
                                          <p:spTgt spid="16"/>
                                        </p:tgtEl>
                                      </p:cBhvr>
                                      <p:to x="100000" y="60000"/>
                                    </p:animScale>
                                    <p:animScale>
                                      <p:cBhvr>
                                        <p:cTn id="159" dur="166" decel="50000">
                                          <p:stCondLst>
                                            <p:cond delay="676"/>
                                          </p:stCondLst>
                                        </p:cTn>
                                        <p:tgtEl>
                                          <p:spTgt spid="16"/>
                                        </p:tgtEl>
                                      </p:cBhvr>
                                      <p:to x="100000" y="100000"/>
                                    </p:animScale>
                                    <p:animScale>
                                      <p:cBhvr>
                                        <p:cTn id="160" dur="26">
                                          <p:stCondLst>
                                            <p:cond delay="1312"/>
                                          </p:stCondLst>
                                        </p:cTn>
                                        <p:tgtEl>
                                          <p:spTgt spid="16"/>
                                        </p:tgtEl>
                                      </p:cBhvr>
                                      <p:to x="100000" y="80000"/>
                                    </p:animScale>
                                    <p:animScale>
                                      <p:cBhvr>
                                        <p:cTn id="161" dur="166" decel="50000">
                                          <p:stCondLst>
                                            <p:cond delay="1338"/>
                                          </p:stCondLst>
                                        </p:cTn>
                                        <p:tgtEl>
                                          <p:spTgt spid="16"/>
                                        </p:tgtEl>
                                      </p:cBhvr>
                                      <p:to x="100000" y="100000"/>
                                    </p:animScale>
                                    <p:animScale>
                                      <p:cBhvr>
                                        <p:cTn id="162" dur="26">
                                          <p:stCondLst>
                                            <p:cond delay="1642"/>
                                          </p:stCondLst>
                                        </p:cTn>
                                        <p:tgtEl>
                                          <p:spTgt spid="16"/>
                                        </p:tgtEl>
                                      </p:cBhvr>
                                      <p:to x="100000" y="90000"/>
                                    </p:animScale>
                                    <p:animScale>
                                      <p:cBhvr>
                                        <p:cTn id="163" dur="166" decel="50000">
                                          <p:stCondLst>
                                            <p:cond delay="1668"/>
                                          </p:stCondLst>
                                        </p:cTn>
                                        <p:tgtEl>
                                          <p:spTgt spid="16"/>
                                        </p:tgtEl>
                                      </p:cBhvr>
                                      <p:to x="100000" y="100000"/>
                                    </p:animScale>
                                    <p:animScale>
                                      <p:cBhvr>
                                        <p:cTn id="164" dur="26">
                                          <p:stCondLst>
                                            <p:cond delay="1808"/>
                                          </p:stCondLst>
                                        </p:cTn>
                                        <p:tgtEl>
                                          <p:spTgt spid="16"/>
                                        </p:tgtEl>
                                      </p:cBhvr>
                                      <p:to x="100000" y="95000"/>
                                    </p:animScale>
                                    <p:animScale>
                                      <p:cBhvr>
                                        <p:cTn id="165" dur="166" decel="50000">
                                          <p:stCondLst>
                                            <p:cond delay="1834"/>
                                          </p:stCondLst>
                                        </p:cTn>
                                        <p:tgtEl>
                                          <p:spTgt spid="16"/>
                                        </p:tgtEl>
                                      </p:cBhvr>
                                      <p:to x="100000" y="100000"/>
                                    </p:animScale>
                                  </p:childTnLst>
                                </p:cTn>
                              </p:par>
                              <p:par>
                                <p:cTn id="166" presetID="37" presetClass="entr" presetSubtype="0" fill="hold" grpId="0" nodeType="withEffect">
                                  <p:stCondLst>
                                    <p:cond delay="0"/>
                                  </p:stCondLst>
                                  <p:childTnLst>
                                    <p:set>
                                      <p:cBhvr>
                                        <p:cTn id="167" dur="1" fill="hold">
                                          <p:stCondLst>
                                            <p:cond delay="0"/>
                                          </p:stCondLst>
                                        </p:cTn>
                                        <p:tgtEl>
                                          <p:spTgt spid="17"/>
                                        </p:tgtEl>
                                        <p:attrNameLst>
                                          <p:attrName>style.visibility</p:attrName>
                                        </p:attrNameLst>
                                      </p:cBhvr>
                                      <p:to>
                                        <p:strVal val="visible"/>
                                      </p:to>
                                    </p:set>
                                    <p:animEffect transition="in" filter="fade">
                                      <p:cBhvr>
                                        <p:cTn id="168" dur="1000"/>
                                        <p:tgtEl>
                                          <p:spTgt spid="17"/>
                                        </p:tgtEl>
                                      </p:cBhvr>
                                    </p:animEffect>
                                    <p:anim calcmode="lin" valueType="num">
                                      <p:cBhvr>
                                        <p:cTn id="169" dur="1000" fill="hold"/>
                                        <p:tgtEl>
                                          <p:spTgt spid="17"/>
                                        </p:tgtEl>
                                        <p:attrNameLst>
                                          <p:attrName>ppt_x</p:attrName>
                                        </p:attrNameLst>
                                      </p:cBhvr>
                                      <p:tavLst>
                                        <p:tav tm="0">
                                          <p:val>
                                            <p:strVal val="#ppt_x"/>
                                          </p:val>
                                        </p:tav>
                                        <p:tav tm="100000">
                                          <p:val>
                                            <p:strVal val="#ppt_x"/>
                                          </p:val>
                                        </p:tav>
                                      </p:tavLst>
                                    </p:anim>
                                    <p:anim calcmode="lin" valueType="num">
                                      <p:cBhvr>
                                        <p:cTn id="170" dur="900" decel="100000" fill="hold"/>
                                        <p:tgtEl>
                                          <p:spTgt spid="17"/>
                                        </p:tgtEl>
                                        <p:attrNameLst>
                                          <p:attrName>ppt_y</p:attrName>
                                        </p:attrNameLst>
                                      </p:cBhvr>
                                      <p:tavLst>
                                        <p:tav tm="0">
                                          <p:val>
                                            <p:strVal val="#ppt_y+1"/>
                                          </p:val>
                                        </p:tav>
                                        <p:tav tm="100000">
                                          <p:val>
                                            <p:strVal val="#ppt_y-.03"/>
                                          </p:val>
                                        </p:tav>
                                      </p:tavLst>
                                    </p:anim>
                                    <p:anim calcmode="lin" valueType="num">
                                      <p:cBhvr>
                                        <p:cTn id="171"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172" presetID="37" presetClass="entr" presetSubtype="0" fill="hold" grpId="0" nodeType="withEffect">
                                  <p:stCondLst>
                                    <p:cond delay="0"/>
                                  </p:stCondLst>
                                  <p:childTnLst>
                                    <p:set>
                                      <p:cBhvr>
                                        <p:cTn id="173" dur="1" fill="hold">
                                          <p:stCondLst>
                                            <p:cond delay="0"/>
                                          </p:stCondLst>
                                        </p:cTn>
                                        <p:tgtEl>
                                          <p:spTgt spid="18"/>
                                        </p:tgtEl>
                                        <p:attrNameLst>
                                          <p:attrName>style.visibility</p:attrName>
                                        </p:attrNameLst>
                                      </p:cBhvr>
                                      <p:to>
                                        <p:strVal val="visible"/>
                                      </p:to>
                                    </p:set>
                                    <p:animEffect transition="in" filter="fade">
                                      <p:cBhvr>
                                        <p:cTn id="174" dur="1000"/>
                                        <p:tgtEl>
                                          <p:spTgt spid="18"/>
                                        </p:tgtEl>
                                      </p:cBhvr>
                                    </p:animEffect>
                                    <p:anim calcmode="lin" valueType="num">
                                      <p:cBhvr>
                                        <p:cTn id="175" dur="1000" fill="hold"/>
                                        <p:tgtEl>
                                          <p:spTgt spid="18"/>
                                        </p:tgtEl>
                                        <p:attrNameLst>
                                          <p:attrName>ppt_x</p:attrName>
                                        </p:attrNameLst>
                                      </p:cBhvr>
                                      <p:tavLst>
                                        <p:tav tm="0">
                                          <p:val>
                                            <p:strVal val="#ppt_x"/>
                                          </p:val>
                                        </p:tav>
                                        <p:tav tm="100000">
                                          <p:val>
                                            <p:strVal val="#ppt_x"/>
                                          </p:val>
                                        </p:tav>
                                      </p:tavLst>
                                    </p:anim>
                                    <p:anim calcmode="lin" valueType="num">
                                      <p:cBhvr>
                                        <p:cTn id="176" dur="900" decel="100000" fill="hold"/>
                                        <p:tgtEl>
                                          <p:spTgt spid="18"/>
                                        </p:tgtEl>
                                        <p:attrNameLst>
                                          <p:attrName>ppt_y</p:attrName>
                                        </p:attrNameLst>
                                      </p:cBhvr>
                                      <p:tavLst>
                                        <p:tav tm="0">
                                          <p:val>
                                            <p:strVal val="#ppt_y+1"/>
                                          </p:val>
                                        </p:tav>
                                        <p:tav tm="100000">
                                          <p:val>
                                            <p:strVal val="#ppt_y-.03"/>
                                          </p:val>
                                        </p:tav>
                                      </p:tavLst>
                                    </p:anim>
                                    <p:anim calcmode="lin" valueType="num">
                                      <p:cBhvr>
                                        <p:cTn id="177"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178" presetID="26" presetClass="entr" presetSubtype="0" fill="hold" grpId="0" nodeType="withEffect">
                                  <p:stCondLst>
                                    <p:cond delay="0"/>
                                  </p:stCondLst>
                                  <p:childTnLst>
                                    <p:set>
                                      <p:cBhvr>
                                        <p:cTn id="179" dur="1" fill="hold">
                                          <p:stCondLst>
                                            <p:cond delay="0"/>
                                          </p:stCondLst>
                                        </p:cTn>
                                        <p:tgtEl>
                                          <p:spTgt spid="19"/>
                                        </p:tgtEl>
                                        <p:attrNameLst>
                                          <p:attrName>style.visibility</p:attrName>
                                        </p:attrNameLst>
                                      </p:cBhvr>
                                      <p:to>
                                        <p:strVal val="visible"/>
                                      </p:to>
                                    </p:set>
                                    <p:animEffect transition="in" filter="wipe(down)">
                                      <p:cBhvr>
                                        <p:cTn id="180" dur="580">
                                          <p:stCondLst>
                                            <p:cond delay="0"/>
                                          </p:stCondLst>
                                        </p:cTn>
                                        <p:tgtEl>
                                          <p:spTgt spid="19"/>
                                        </p:tgtEl>
                                      </p:cBhvr>
                                    </p:animEffect>
                                    <p:anim calcmode="lin" valueType="num">
                                      <p:cBhvr>
                                        <p:cTn id="181"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82"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83"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84"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85"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86" dur="26">
                                          <p:stCondLst>
                                            <p:cond delay="650"/>
                                          </p:stCondLst>
                                        </p:cTn>
                                        <p:tgtEl>
                                          <p:spTgt spid="19"/>
                                        </p:tgtEl>
                                      </p:cBhvr>
                                      <p:to x="100000" y="60000"/>
                                    </p:animScale>
                                    <p:animScale>
                                      <p:cBhvr>
                                        <p:cTn id="187" dur="166" decel="50000">
                                          <p:stCondLst>
                                            <p:cond delay="676"/>
                                          </p:stCondLst>
                                        </p:cTn>
                                        <p:tgtEl>
                                          <p:spTgt spid="19"/>
                                        </p:tgtEl>
                                      </p:cBhvr>
                                      <p:to x="100000" y="100000"/>
                                    </p:animScale>
                                    <p:animScale>
                                      <p:cBhvr>
                                        <p:cTn id="188" dur="26">
                                          <p:stCondLst>
                                            <p:cond delay="1312"/>
                                          </p:stCondLst>
                                        </p:cTn>
                                        <p:tgtEl>
                                          <p:spTgt spid="19"/>
                                        </p:tgtEl>
                                      </p:cBhvr>
                                      <p:to x="100000" y="80000"/>
                                    </p:animScale>
                                    <p:animScale>
                                      <p:cBhvr>
                                        <p:cTn id="189" dur="166" decel="50000">
                                          <p:stCondLst>
                                            <p:cond delay="1338"/>
                                          </p:stCondLst>
                                        </p:cTn>
                                        <p:tgtEl>
                                          <p:spTgt spid="19"/>
                                        </p:tgtEl>
                                      </p:cBhvr>
                                      <p:to x="100000" y="100000"/>
                                    </p:animScale>
                                    <p:animScale>
                                      <p:cBhvr>
                                        <p:cTn id="190" dur="26">
                                          <p:stCondLst>
                                            <p:cond delay="1642"/>
                                          </p:stCondLst>
                                        </p:cTn>
                                        <p:tgtEl>
                                          <p:spTgt spid="19"/>
                                        </p:tgtEl>
                                      </p:cBhvr>
                                      <p:to x="100000" y="90000"/>
                                    </p:animScale>
                                    <p:animScale>
                                      <p:cBhvr>
                                        <p:cTn id="191" dur="166" decel="50000">
                                          <p:stCondLst>
                                            <p:cond delay="1668"/>
                                          </p:stCondLst>
                                        </p:cTn>
                                        <p:tgtEl>
                                          <p:spTgt spid="19"/>
                                        </p:tgtEl>
                                      </p:cBhvr>
                                      <p:to x="100000" y="100000"/>
                                    </p:animScale>
                                    <p:animScale>
                                      <p:cBhvr>
                                        <p:cTn id="192" dur="26">
                                          <p:stCondLst>
                                            <p:cond delay="1808"/>
                                          </p:stCondLst>
                                        </p:cTn>
                                        <p:tgtEl>
                                          <p:spTgt spid="19"/>
                                        </p:tgtEl>
                                      </p:cBhvr>
                                      <p:to x="100000" y="95000"/>
                                    </p:animScale>
                                    <p:animScale>
                                      <p:cBhvr>
                                        <p:cTn id="193" dur="166" decel="50000">
                                          <p:stCondLst>
                                            <p:cond delay="1834"/>
                                          </p:stCondLst>
                                        </p:cTn>
                                        <p:tgtEl>
                                          <p:spTgt spid="19"/>
                                        </p:tgtEl>
                                      </p:cBhvr>
                                      <p:to x="100000" y="100000"/>
                                    </p:animScale>
                                  </p:childTnLst>
                                </p:cTn>
                              </p:par>
                              <p:par>
                                <p:cTn id="194" presetID="51" presetClass="entr" presetSubtype="0" fill="hold" grpId="0" nodeType="withEffect">
                                  <p:stCondLst>
                                    <p:cond delay="0"/>
                                  </p:stCondLst>
                                  <p:childTnLst>
                                    <p:set>
                                      <p:cBhvr>
                                        <p:cTn id="195" dur="1" fill="hold">
                                          <p:stCondLst>
                                            <p:cond delay="0"/>
                                          </p:stCondLst>
                                        </p:cTn>
                                        <p:tgtEl>
                                          <p:spTgt spid="20"/>
                                        </p:tgtEl>
                                        <p:attrNameLst>
                                          <p:attrName>style.visibility</p:attrName>
                                        </p:attrNameLst>
                                      </p:cBhvr>
                                      <p:to>
                                        <p:strVal val="visible"/>
                                      </p:to>
                                    </p:set>
                                    <p:animEffect transition="in" filter="fade">
                                      <p:cBhvr>
                                        <p:cTn id="196" dur="770" decel="100000"/>
                                        <p:tgtEl>
                                          <p:spTgt spid="20"/>
                                        </p:tgtEl>
                                      </p:cBhvr>
                                    </p:animEffect>
                                    <p:animScale>
                                      <p:cBhvr>
                                        <p:cTn id="197" dur="770" decel="100000"/>
                                        <p:tgtEl>
                                          <p:spTgt spid="20"/>
                                        </p:tgtEl>
                                      </p:cBhvr>
                                      <p:from x="10000" y="10000"/>
                                      <p:to x="200000" y="450000"/>
                                    </p:animScale>
                                    <p:animScale>
                                      <p:cBhvr>
                                        <p:cTn id="198" dur="1230" accel="100000" fill="hold">
                                          <p:stCondLst>
                                            <p:cond delay="770"/>
                                          </p:stCondLst>
                                        </p:cTn>
                                        <p:tgtEl>
                                          <p:spTgt spid="20"/>
                                        </p:tgtEl>
                                      </p:cBhvr>
                                      <p:from x="200000" y="450000"/>
                                      <p:to x="100000" y="100000"/>
                                    </p:animScale>
                                    <p:set>
                                      <p:cBhvr>
                                        <p:cTn id="199" dur="770" fill="hold"/>
                                        <p:tgtEl>
                                          <p:spTgt spid="20"/>
                                        </p:tgtEl>
                                        <p:attrNameLst>
                                          <p:attrName>ppt_x</p:attrName>
                                        </p:attrNameLst>
                                      </p:cBhvr>
                                      <p:to>
                                        <p:strVal val="(0.5)"/>
                                      </p:to>
                                    </p:set>
                                    <p:anim from="(0.5)" to="(#ppt_x)" calcmode="lin" valueType="num">
                                      <p:cBhvr>
                                        <p:cTn id="200" dur="1230" accel="100000" fill="hold">
                                          <p:stCondLst>
                                            <p:cond delay="770"/>
                                          </p:stCondLst>
                                        </p:cTn>
                                        <p:tgtEl>
                                          <p:spTgt spid="20"/>
                                        </p:tgtEl>
                                        <p:attrNameLst>
                                          <p:attrName>ppt_x</p:attrName>
                                        </p:attrNameLst>
                                      </p:cBhvr>
                                    </p:anim>
                                    <p:set>
                                      <p:cBhvr>
                                        <p:cTn id="201" dur="770" fill="hold"/>
                                        <p:tgtEl>
                                          <p:spTgt spid="20"/>
                                        </p:tgtEl>
                                        <p:attrNameLst>
                                          <p:attrName>ppt_y</p:attrName>
                                        </p:attrNameLst>
                                      </p:cBhvr>
                                      <p:to>
                                        <p:strVal val="(#ppt_y+0.4)"/>
                                      </p:to>
                                    </p:set>
                                    <p:anim from="(#ppt_y+0.4)" to="(#ppt_y)" calcmode="lin" valueType="num">
                                      <p:cBhvr>
                                        <p:cTn id="202" dur="1230" accel="100000" fill="hold">
                                          <p:stCondLst>
                                            <p:cond delay="770"/>
                                          </p:stCondLst>
                                        </p:cTn>
                                        <p:tgtEl>
                                          <p:spTgt spid="2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Grp="1" noChangeArrowheads="1"/>
          </p:cNvSpPr>
          <p:nvPr>
            <p:ph type="sldNum" sz="quarter" idx="12"/>
          </p:nvPr>
        </p:nvSpPr>
        <p:spPr/>
        <p:txBody>
          <a:bodyPr/>
          <a:lstStyle/>
          <a:p>
            <a:pPr>
              <a:defRPr/>
            </a:pPr>
            <a:fld id="{4EA83393-4BD0-48E6-B2B3-B062AAFFFB84}" type="slidenum">
              <a:rPr lang="en-US"/>
              <a:pPr>
                <a:defRPr/>
              </a:pPr>
              <a:t>9</a:t>
            </a:fld>
            <a:endParaRPr lang="en-US"/>
          </a:p>
        </p:txBody>
      </p:sp>
      <p:sp>
        <p:nvSpPr>
          <p:cNvPr id="37" name="عنصر نائب للمحتوى 4"/>
          <p:cNvSpPr>
            <a:spLocks noGrp="1"/>
          </p:cNvSpPr>
          <p:nvPr>
            <p:ph type="body" idx="1"/>
          </p:nvPr>
        </p:nvSpPr>
        <p:spPr>
          <a:xfrm>
            <a:off x="76200" y="1219200"/>
            <a:ext cx="3733800" cy="5029200"/>
          </a:xfrm>
        </p:spPr>
        <p:txBody>
          <a:bodyPr/>
          <a:lstStyle/>
          <a:p>
            <a:pPr marL="268288" indent="-268288">
              <a:lnSpc>
                <a:spcPct val="95000"/>
              </a:lnSpc>
              <a:spcBef>
                <a:spcPts val="1100"/>
              </a:spcBef>
            </a:pPr>
            <a:r>
              <a:rPr lang="fa-IR"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سرمایۀ انسانی با کیفیت</a:t>
            </a:r>
            <a:endParaRPr lang="en-US"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marL="268288" indent="-268288">
              <a:lnSpc>
                <a:spcPct val="95000"/>
              </a:lnSpc>
              <a:spcBef>
                <a:spcPts val="1100"/>
              </a:spcBef>
            </a:pPr>
            <a:endParaRPr lang="fa-IR"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marL="268288" indent="-268288">
              <a:lnSpc>
                <a:spcPct val="95000"/>
              </a:lnSpc>
              <a:spcBef>
                <a:spcPts val="1100"/>
              </a:spcBef>
            </a:pPr>
            <a:endParaRPr lang="fa-IR"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marL="268288" indent="-268288">
              <a:lnSpc>
                <a:spcPct val="95000"/>
              </a:lnSpc>
              <a:spcBef>
                <a:spcPts val="1100"/>
              </a:spcBef>
            </a:pPr>
            <a:endParaRPr lang="fa-IR"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marL="268288" indent="-268288">
              <a:lnSpc>
                <a:spcPct val="95000"/>
              </a:lnSpc>
              <a:spcBef>
                <a:spcPts val="1100"/>
              </a:spcBef>
            </a:pPr>
            <a:r>
              <a:rPr lang="fa-IR"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نهادهای بازار فعال</a:t>
            </a:r>
          </a:p>
          <a:p>
            <a:pPr marL="268288" indent="-268288">
              <a:lnSpc>
                <a:spcPct val="95000"/>
              </a:lnSpc>
              <a:spcBef>
                <a:spcPts val="1100"/>
              </a:spcBef>
            </a:pPr>
            <a:endParaRPr lang="fa-IR"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marL="268288" indent="-268288">
              <a:lnSpc>
                <a:spcPct val="95000"/>
              </a:lnSpc>
              <a:spcBef>
                <a:spcPts val="1100"/>
              </a:spcBef>
            </a:pPr>
            <a:endParaRPr lang="fa-IR"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marL="268288" indent="-268288">
              <a:lnSpc>
                <a:spcPct val="95000"/>
              </a:lnSpc>
              <a:spcBef>
                <a:spcPts val="1100"/>
              </a:spcBef>
            </a:pPr>
            <a:endParaRPr lang="fa-IR"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marL="268288" indent="-268288">
              <a:lnSpc>
                <a:spcPct val="95000"/>
              </a:lnSpc>
              <a:spcBef>
                <a:spcPts val="1100"/>
              </a:spcBef>
            </a:pPr>
            <a:r>
              <a:rPr lang="fa-IR"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مرحلۀ رشد آغارین</a:t>
            </a:r>
            <a:endParaRPr lang="en-US" sz="2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pic>
        <p:nvPicPr>
          <p:cNvPr id="74754" name="Picture 2" descr="C:\Users\radpour\Desktop\Chins.jpg"/>
          <p:cNvPicPr>
            <a:picLocks noChangeAspect="1" noChangeArrowheads="1"/>
          </p:cNvPicPr>
          <p:nvPr/>
        </p:nvPicPr>
        <p:blipFill>
          <a:blip r:embed="rId3" cstate="print"/>
          <a:srcRect/>
          <a:stretch>
            <a:fillRect/>
          </a:stretch>
        </p:blipFill>
        <p:spPr bwMode="auto">
          <a:xfrm>
            <a:off x="4572000" y="1295400"/>
            <a:ext cx="4191000" cy="5029200"/>
          </a:xfrm>
          <a:prstGeom prst="rect">
            <a:avLst/>
          </a:prstGeom>
          <a:noFill/>
        </p:spPr>
      </p:pic>
      <p:pic>
        <p:nvPicPr>
          <p:cNvPr id="74755" name="Picture 3" descr="C:\Users\radpour\Desktop\index.jpg"/>
          <p:cNvPicPr>
            <a:picLocks noChangeAspect="1" noChangeArrowheads="1"/>
          </p:cNvPicPr>
          <p:nvPr/>
        </p:nvPicPr>
        <p:blipFill>
          <a:blip r:embed="rId4" cstate="print"/>
          <a:srcRect/>
          <a:stretch>
            <a:fillRect/>
          </a:stretch>
        </p:blipFill>
        <p:spPr bwMode="auto">
          <a:xfrm>
            <a:off x="4572000" y="1295400"/>
            <a:ext cx="4267200" cy="5029200"/>
          </a:xfrm>
          <a:prstGeom prst="rect">
            <a:avLst/>
          </a:prstGeom>
          <a:noFill/>
        </p:spPr>
      </p:pic>
      <p:sp>
        <p:nvSpPr>
          <p:cNvPr id="14" name="Title 1"/>
          <p:cNvSpPr txBox="1">
            <a:spLocks/>
          </p:cNvSpPr>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rtl="1" eaLnBrk="0" hangingPunct="0"/>
            <a:r>
              <a:rPr lang="fa-IR" sz="4000" dirty="0" smtClean="0">
                <a:solidFill>
                  <a:schemeClr val="accent1"/>
                </a:solidFill>
                <a:latin typeface="+mj-lt"/>
                <a:ea typeface="+mj-ea"/>
                <a:cs typeface="B Elham" pitchFamily="2" charset="-78"/>
              </a:rPr>
              <a:t>چرا چین با سرعت رشد کرد؟</a:t>
            </a:r>
            <a:endParaRPr lang="en-US" sz="4000" dirty="0">
              <a:solidFill>
                <a:schemeClr val="accent1"/>
              </a:solidFill>
              <a:latin typeface="+mj-lt"/>
              <a:ea typeface="+mj-ea"/>
              <a:cs typeface="B Elham" pitchFamily="2" charset="-78"/>
            </a:endParaRPr>
          </a:p>
        </p:txBody>
      </p:sp>
      <p:pic>
        <p:nvPicPr>
          <p:cNvPr id="74759" name="Picture 7" descr="C:\Users\radpour\Desktop\Initial Growth.jpg"/>
          <p:cNvPicPr>
            <a:picLocks noChangeAspect="1" noChangeArrowheads="1"/>
          </p:cNvPicPr>
          <p:nvPr/>
        </p:nvPicPr>
        <p:blipFill>
          <a:blip r:embed="rId5" cstate="print"/>
          <a:srcRect/>
          <a:stretch>
            <a:fillRect/>
          </a:stretch>
        </p:blipFill>
        <p:spPr bwMode="auto">
          <a:xfrm>
            <a:off x="4572000" y="1219200"/>
            <a:ext cx="4267200" cy="51054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74754"/>
                                        </p:tgtEl>
                                        <p:attrNameLst>
                                          <p:attrName>style.visibility</p:attrName>
                                        </p:attrNameLst>
                                      </p:cBhvr>
                                      <p:to>
                                        <p:strVal val="visible"/>
                                      </p:to>
                                    </p:set>
                                    <p:animEffect transition="in" filter="fade">
                                      <p:cBhvr>
                                        <p:cTn id="9" dur="2000"/>
                                        <p:tgtEl>
                                          <p:spTgt spid="7475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74754"/>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37">
                                            <p:txEl>
                                              <p:pRg st="4" end="4"/>
                                            </p:txEl>
                                          </p:spTgt>
                                        </p:tgtEl>
                                        <p:attrNameLst>
                                          <p:attrName>style.visibility</p:attrName>
                                        </p:attrNameLst>
                                      </p:cBhvr>
                                      <p:to>
                                        <p:strVal val="visible"/>
                                      </p:to>
                                    </p:set>
                                  </p:childTnLst>
                                </p:cTn>
                              </p:par>
                              <p:par>
                                <p:cTn id="16" presetID="50" presetClass="entr" presetSubtype="0" decel="100000" fill="hold" nodeType="withEffect">
                                  <p:stCondLst>
                                    <p:cond delay="0"/>
                                  </p:stCondLst>
                                  <p:childTnLst>
                                    <p:set>
                                      <p:cBhvr>
                                        <p:cTn id="17" dur="1" fill="hold">
                                          <p:stCondLst>
                                            <p:cond delay="0"/>
                                          </p:stCondLst>
                                        </p:cTn>
                                        <p:tgtEl>
                                          <p:spTgt spid="74755"/>
                                        </p:tgtEl>
                                        <p:attrNameLst>
                                          <p:attrName>style.visibility</p:attrName>
                                        </p:attrNameLst>
                                      </p:cBhvr>
                                      <p:to>
                                        <p:strVal val="visible"/>
                                      </p:to>
                                    </p:set>
                                    <p:anim calcmode="lin" valueType="num">
                                      <p:cBhvr>
                                        <p:cTn id="18" dur="1000" fill="hold"/>
                                        <p:tgtEl>
                                          <p:spTgt spid="74755"/>
                                        </p:tgtEl>
                                        <p:attrNameLst>
                                          <p:attrName>ppt_w</p:attrName>
                                        </p:attrNameLst>
                                      </p:cBhvr>
                                      <p:tavLst>
                                        <p:tav tm="0">
                                          <p:val>
                                            <p:strVal val="#ppt_w+.3"/>
                                          </p:val>
                                        </p:tav>
                                        <p:tav tm="100000">
                                          <p:val>
                                            <p:strVal val="#ppt_w"/>
                                          </p:val>
                                        </p:tav>
                                      </p:tavLst>
                                    </p:anim>
                                    <p:anim calcmode="lin" valueType="num">
                                      <p:cBhvr>
                                        <p:cTn id="19" dur="1000" fill="hold"/>
                                        <p:tgtEl>
                                          <p:spTgt spid="74755"/>
                                        </p:tgtEl>
                                        <p:attrNameLst>
                                          <p:attrName>ppt_h</p:attrName>
                                        </p:attrNameLst>
                                      </p:cBhvr>
                                      <p:tavLst>
                                        <p:tav tm="0">
                                          <p:val>
                                            <p:strVal val="#ppt_h"/>
                                          </p:val>
                                        </p:tav>
                                        <p:tav tm="100000">
                                          <p:val>
                                            <p:strVal val="#ppt_h"/>
                                          </p:val>
                                        </p:tav>
                                      </p:tavLst>
                                    </p:anim>
                                    <p:animEffect transition="in" filter="fade">
                                      <p:cBhvr>
                                        <p:cTn id="20" dur="1000"/>
                                        <p:tgtEl>
                                          <p:spTgt spid="7475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74755"/>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37">
                                            <p:txEl>
                                              <p:pRg st="8" end="8"/>
                                            </p:txEl>
                                          </p:spTgt>
                                        </p:tgtEl>
                                        <p:attrNameLst>
                                          <p:attrName>style.visibility</p:attrName>
                                        </p:attrNameLst>
                                      </p:cBhvr>
                                      <p:to>
                                        <p:strVal val="visible"/>
                                      </p:to>
                                    </p:set>
                                  </p:childTnLst>
                                </p:cTn>
                              </p:par>
                              <p:par>
                                <p:cTn id="27" presetID="42" presetClass="entr" presetSubtype="0" fill="hold" nodeType="withEffect">
                                  <p:stCondLst>
                                    <p:cond delay="0"/>
                                  </p:stCondLst>
                                  <p:childTnLst>
                                    <p:set>
                                      <p:cBhvr>
                                        <p:cTn id="28" dur="1" fill="hold">
                                          <p:stCondLst>
                                            <p:cond delay="0"/>
                                          </p:stCondLst>
                                        </p:cTn>
                                        <p:tgtEl>
                                          <p:spTgt spid="74759"/>
                                        </p:tgtEl>
                                        <p:attrNameLst>
                                          <p:attrName>style.visibility</p:attrName>
                                        </p:attrNameLst>
                                      </p:cBhvr>
                                      <p:to>
                                        <p:strVal val="visible"/>
                                      </p:to>
                                    </p:set>
                                    <p:animEffect transition="in" filter="fade">
                                      <p:cBhvr>
                                        <p:cTn id="29" dur="1000"/>
                                        <p:tgtEl>
                                          <p:spTgt spid="74759"/>
                                        </p:tgtEl>
                                      </p:cBhvr>
                                    </p:animEffect>
                                    <p:anim calcmode="lin" valueType="num">
                                      <p:cBhvr>
                                        <p:cTn id="30" dur="1000" fill="hold"/>
                                        <p:tgtEl>
                                          <p:spTgt spid="74759"/>
                                        </p:tgtEl>
                                        <p:attrNameLst>
                                          <p:attrName>ppt_x</p:attrName>
                                        </p:attrNameLst>
                                      </p:cBhvr>
                                      <p:tavLst>
                                        <p:tav tm="0">
                                          <p:val>
                                            <p:strVal val="#ppt_x"/>
                                          </p:val>
                                        </p:tav>
                                        <p:tav tm="100000">
                                          <p:val>
                                            <p:strVal val="#ppt_x"/>
                                          </p:val>
                                        </p:tav>
                                      </p:tavLst>
                                    </p:anim>
                                    <p:anim calcmode="lin" valueType="num">
                                      <p:cBhvr>
                                        <p:cTn id="31" dur="1000" fill="hold"/>
                                        <p:tgtEl>
                                          <p:spTgt spid="747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35025</TotalTime>
  <Words>1412</Words>
  <Application>Microsoft Office PowerPoint</Application>
  <PresentationFormat>On-screen Show (4:3)</PresentationFormat>
  <Paragraphs>265</Paragraphs>
  <Slides>27</Slides>
  <Notes>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Sample presentation slides</vt:lpstr>
      <vt:lpstr>بسم‌الله الرحمن الرحیم</vt:lpstr>
      <vt:lpstr>   توسعۀ اقتصادی چین و فرصت‌های آن برای بنگاه‌های اقتصادی، بازرگانی و کارآفرینان ایران     </vt:lpstr>
      <vt:lpstr>تحول اساسی طی 20 سال</vt:lpstr>
      <vt:lpstr>مقایسۀ تولید ناخالص داخلی- سال 2010</vt:lpstr>
      <vt:lpstr>مقایسۀ حساب جاری - سال 2010</vt:lpstr>
      <vt:lpstr>Slide 6</vt:lpstr>
      <vt:lpstr>صنایع، واردات و صادرات</vt:lpstr>
      <vt:lpstr>خبرهای رشد چین</vt:lpstr>
      <vt:lpstr>Slide 9</vt:lpstr>
      <vt:lpstr>ویژگی‌های ساختاری اقتصاد چین</vt:lpstr>
      <vt:lpstr>ویژگی‌های ساختاری اقتصاد چین</vt:lpstr>
      <vt:lpstr>مجاری روابط چین و ایران</vt:lpstr>
      <vt:lpstr>مجرای تجاری</vt:lpstr>
      <vt:lpstr>مجرای مالی</vt:lpstr>
      <vt:lpstr>مجرای قیمت کالاهای اساسی</vt:lpstr>
      <vt:lpstr>ایران و چین</vt:lpstr>
      <vt:lpstr>نرخ برابری یوان به دلار</vt:lpstr>
      <vt:lpstr>نرخ برابری دلار به ریال</vt:lpstr>
      <vt:lpstr>قیمت‌ ارز در ایران</vt:lpstr>
      <vt:lpstr> نرخ تورم داخلی محرک کاهش صادرات </vt:lpstr>
      <vt:lpstr>ایران و چین</vt:lpstr>
      <vt:lpstr>ایران و چین</vt:lpstr>
      <vt:lpstr>ایران و چین</vt:lpstr>
      <vt:lpstr>ایران و چین</vt:lpstr>
      <vt:lpstr>ایران و چین</vt:lpstr>
      <vt:lpstr>Slide 26</vt:lpstr>
      <vt:lpstr>Slide 27</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radpour</cp:lastModifiedBy>
  <cp:revision>1174</cp:revision>
  <dcterms:created xsi:type="dcterms:W3CDTF">2007-09-07T17:57:35Z</dcterms:created>
  <dcterms:modified xsi:type="dcterms:W3CDTF">2011-07-12T12:06:36Z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